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3"/>
  </p:notesMasterIdLst>
  <p:sldIdLst>
    <p:sldId id="305" r:id="rId2"/>
    <p:sldId id="306" r:id="rId3"/>
    <p:sldId id="310" r:id="rId4"/>
    <p:sldId id="307" r:id="rId5"/>
    <p:sldId id="273" r:id="rId6"/>
    <p:sldId id="279" r:id="rId7"/>
    <p:sldId id="258" r:id="rId8"/>
    <p:sldId id="278" r:id="rId9"/>
    <p:sldId id="282" r:id="rId10"/>
    <p:sldId id="287" r:id="rId11"/>
    <p:sldId id="283" r:id="rId12"/>
    <p:sldId id="288" r:id="rId13"/>
    <p:sldId id="284" r:id="rId14"/>
    <p:sldId id="289" r:id="rId15"/>
    <p:sldId id="261" r:id="rId16"/>
    <p:sldId id="280" r:id="rId17"/>
    <p:sldId id="303" r:id="rId18"/>
    <p:sldId id="304" r:id="rId19"/>
    <p:sldId id="319" r:id="rId20"/>
    <p:sldId id="313" r:id="rId21"/>
    <p:sldId id="309" r:id="rId22"/>
    <p:sldId id="323" r:id="rId23"/>
    <p:sldId id="312" r:id="rId24"/>
    <p:sldId id="324" r:id="rId25"/>
    <p:sldId id="314" r:id="rId26"/>
    <p:sldId id="315" r:id="rId27"/>
    <p:sldId id="322" r:id="rId28"/>
    <p:sldId id="318" r:id="rId29"/>
    <p:sldId id="317" r:id="rId30"/>
    <p:sldId id="320" r:id="rId31"/>
    <p:sldId id="32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52" d="100"/>
          <a:sy n="52" d="100"/>
        </p:scale>
        <p:origin x="92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E6A7E-00F6-4184-88E5-7A15E900875B}" type="datetimeFigureOut">
              <a:rPr lang="en-GB" smtClean="0"/>
              <a:t>18/02/2020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733CB-8E0E-469A-BE18-50659026B723}" type="slidenum">
              <a:rPr lang="en-GB" smtClean="0"/>
              <a:t>‹#›</a:t>
            </a:fld>
            <a:endParaRPr lang="en-GB"/>
          </a:p>
        </p:txBody>
      </p:sp>
    </p:spTree>
    <p:extLst>
      <p:ext uri="{BB962C8B-B14F-4D97-AF65-F5344CB8AC3E}">
        <p14:creationId xmlns:p14="http://schemas.microsoft.com/office/powerpoint/2010/main" val="834562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slides can be edited and adapted to suit your setting. </a:t>
            </a:r>
          </a:p>
          <a:p>
            <a:endParaRPr lang="en-GB" dirty="0"/>
          </a:p>
        </p:txBody>
      </p:sp>
      <p:sp>
        <p:nvSpPr>
          <p:cNvPr id="4" name="Slide Number Placeholder 3"/>
          <p:cNvSpPr>
            <a:spLocks noGrp="1"/>
          </p:cNvSpPr>
          <p:nvPr>
            <p:ph type="sldNum" sz="quarter" idx="5"/>
          </p:nvPr>
        </p:nvSpPr>
        <p:spPr/>
        <p:txBody>
          <a:bodyPr/>
          <a:lstStyle/>
          <a:p>
            <a:fld id="{8A6337EB-F787-43CF-A4FE-CF89730A212E}" type="slidenum">
              <a:rPr lang="en-GB" smtClean="0"/>
              <a:pPr/>
              <a:t>5</a:t>
            </a:fld>
            <a:endParaRPr lang="en-GB"/>
          </a:p>
        </p:txBody>
      </p:sp>
    </p:spTree>
    <p:extLst>
      <p:ext uri="{BB962C8B-B14F-4D97-AF65-F5344CB8AC3E}">
        <p14:creationId xmlns:p14="http://schemas.microsoft.com/office/powerpoint/2010/main" val="3472767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Parents may need some information and understanding about CfE Levels – and so what Level their child’s class or their individual child is learning at. In subsequent slides your setting can focus on what is most relevant to your audience. You may want to add or give this information also: </a:t>
            </a:r>
            <a:r>
              <a:rPr lang="en-GB" sz="1200" dirty="0"/>
              <a:t>The resource supports teachers to deliver the RSHP curriculum as expressed through Health and Wellbeing/RSHP </a:t>
            </a:r>
            <a:r>
              <a:rPr lang="en-GB" sz="1200" i="1" dirty="0"/>
              <a:t>Experiences and Outcomes </a:t>
            </a:r>
            <a:r>
              <a:rPr lang="en-GB" sz="1200" dirty="0"/>
              <a:t>and associated </a:t>
            </a:r>
            <a:r>
              <a:rPr lang="en-GB" sz="1200" i="1" dirty="0"/>
              <a:t>Benchmarks.</a:t>
            </a:r>
            <a:r>
              <a:rPr lang="en-GB" sz="1200" dirty="0"/>
              <a:t> </a:t>
            </a:r>
          </a:p>
          <a:p>
            <a:endParaRPr lang="en-GB" dirty="0"/>
          </a:p>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6</a:t>
            </a:fld>
            <a:endParaRPr lang="en-GB"/>
          </a:p>
        </p:txBody>
      </p:sp>
    </p:spTree>
    <p:extLst>
      <p:ext uri="{BB962C8B-B14F-4D97-AF65-F5344CB8AC3E}">
        <p14:creationId xmlns:p14="http://schemas.microsoft.com/office/powerpoint/2010/main" val="3671580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u="none" strike="noStrike" kern="1200" dirty="0">
                <a:solidFill>
                  <a:schemeClr val="tx1"/>
                </a:solidFill>
                <a:effectLst/>
                <a:latin typeface="+mn-lt"/>
                <a:ea typeface="+mn-ea"/>
                <a:cs typeface="+mn-cs"/>
              </a:rPr>
              <a:t>Learners have identified inconsistencies and gaps in the delivery and quality of RSHP education in numerous consultation and engagement exercises, research studies and evaluations. The RSHP resource was developed as a result of identified need for RSHP education to be fully modernised, a recommendation of the Scottish Parliament’s Education and Skills Committee in their report ‘Let’s Talk about Personal and Social Education’. </a:t>
            </a:r>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7</a:t>
            </a:fld>
            <a:endParaRPr lang="en-GB"/>
          </a:p>
        </p:txBody>
      </p:sp>
    </p:spTree>
    <p:extLst>
      <p:ext uri="{BB962C8B-B14F-4D97-AF65-F5344CB8AC3E}">
        <p14:creationId xmlns:p14="http://schemas.microsoft.com/office/powerpoint/2010/main" val="501900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Having made the statement that the resource content is age and stage appropriate, this film addresses this, acknowledging it is a key issue for parents/carers. Duration 1 minute 56 seconds.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slides that follow look at the content at each Level. Use those slides that are relevant to your parents/carers.</a:t>
            </a:r>
          </a:p>
          <a:p>
            <a:endParaRPr lang="en-GB" dirty="0"/>
          </a:p>
        </p:txBody>
      </p:sp>
      <p:sp>
        <p:nvSpPr>
          <p:cNvPr id="4" name="Slide Number Placeholder 3"/>
          <p:cNvSpPr>
            <a:spLocks noGrp="1"/>
          </p:cNvSpPr>
          <p:nvPr>
            <p:ph type="sldNum" sz="quarter" idx="5"/>
          </p:nvPr>
        </p:nvSpPr>
        <p:spPr/>
        <p:txBody>
          <a:bodyPr/>
          <a:lstStyle/>
          <a:p>
            <a:fld id="{8A6337EB-F787-43CF-A4FE-CF89730A212E}" type="slidenum">
              <a:rPr lang="en-GB" smtClean="0"/>
              <a:pPr/>
              <a:t>8</a:t>
            </a:fld>
            <a:endParaRPr lang="en-GB"/>
          </a:p>
        </p:txBody>
      </p:sp>
    </p:spTree>
    <p:extLst>
      <p:ext uri="{BB962C8B-B14F-4D97-AF65-F5344CB8AC3E}">
        <p14:creationId xmlns:p14="http://schemas.microsoft.com/office/powerpoint/2010/main" val="3754422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A6337EB-F787-43CF-A4FE-CF89730A212E}" type="slidenum">
              <a:rPr lang="en-GB" smtClean="0"/>
              <a:pPr/>
              <a:t>9</a:t>
            </a:fld>
            <a:endParaRPr lang="en-GB"/>
          </a:p>
        </p:txBody>
      </p:sp>
    </p:spTree>
    <p:extLst>
      <p:ext uri="{BB962C8B-B14F-4D97-AF65-F5344CB8AC3E}">
        <p14:creationId xmlns:p14="http://schemas.microsoft.com/office/powerpoint/2010/main" val="2135984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terms of the correct names for parts of the body you may want to check out the question in our FAQ section https://rshp.scot/faq/ that reads: </a:t>
            </a:r>
            <a:r>
              <a:rPr lang="en-GB" sz="1200" b="1" kern="1200" dirty="0">
                <a:solidFill>
                  <a:schemeClr val="tx1"/>
                </a:solidFill>
                <a:effectLst/>
                <a:latin typeface="+mn-lt"/>
                <a:ea typeface="+mn-ea"/>
                <a:cs typeface="+mn-cs"/>
              </a:rPr>
              <a:t>Why do children learn to use the correct words for parts of their body?</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A6337EB-F787-43CF-A4FE-CF89730A212E}" type="slidenum">
              <a:rPr lang="en-GB" smtClean="0"/>
              <a:pPr/>
              <a:t>10</a:t>
            </a:fld>
            <a:endParaRPr lang="en-GB"/>
          </a:p>
        </p:txBody>
      </p:sp>
    </p:spTree>
    <p:extLst>
      <p:ext uri="{BB962C8B-B14F-4D97-AF65-F5344CB8AC3E}">
        <p14:creationId xmlns:p14="http://schemas.microsoft.com/office/powerpoint/2010/main" val="2067163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terms of the correct names for parts of the body you may want to check out the question in our FAQ section https://rshp.scot/faq/ that reads: </a:t>
            </a:r>
            <a:r>
              <a:rPr lang="en-GB" sz="1200" b="1" kern="1200" dirty="0">
                <a:solidFill>
                  <a:schemeClr val="tx1"/>
                </a:solidFill>
                <a:effectLst/>
                <a:latin typeface="+mn-lt"/>
                <a:ea typeface="+mn-ea"/>
                <a:cs typeface="+mn-cs"/>
              </a:rPr>
              <a:t>Why do children learn to use the correct words for parts of their body?</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11</a:t>
            </a:fld>
            <a:endParaRPr lang="en-GB"/>
          </a:p>
        </p:txBody>
      </p:sp>
    </p:spTree>
    <p:extLst>
      <p:ext uri="{BB962C8B-B14F-4D97-AF65-F5344CB8AC3E}">
        <p14:creationId xmlns:p14="http://schemas.microsoft.com/office/powerpoint/2010/main" val="2333124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A6337EB-F787-43CF-A4FE-CF89730A212E}" type="slidenum">
              <a:rPr lang="en-GB" smtClean="0"/>
              <a:pPr/>
              <a:t>12</a:t>
            </a:fld>
            <a:endParaRPr lang="en-GB"/>
          </a:p>
        </p:txBody>
      </p:sp>
    </p:spTree>
    <p:extLst>
      <p:ext uri="{BB962C8B-B14F-4D97-AF65-F5344CB8AC3E}">
        <p14:creationId xmlns:p14="http://schemas.microsoft.com/office/powerpoint/2010/main" val="3682126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In terms of some aspects of the learning that is introduced at Second Level you may want to check out the questions and answers in our FAQ section https://rshp.scot/faq/ that read:  </a:t>
            </a:r>
            <a:r>
              <a:rPr lang="en-GB" sz="1200" b="1" i="0" u="none" strike="noStrike" kern="1200" dirty="0">
                <a:solidFill>
                  <a:schemeClr val="tx1"/>
                </a:solidFill>
                <a:effectLst/>
                <a:latin typeface="+mn-lt"/>
                <a:ea typeface="+mn-ea"/>
                <a:cs typeface="+mn-cs"/>
              </a:rPr>
              <a:t>Why does the RSHP resource have learning about abuse in the primary school years? How is this done? </a:t>
            </a:r>
            <a:r>
              <a:rPr lang="en-GB" sz="1200" b="0" i="0" u="none" strike="noStrike" kern="1200" dirty="0">
                <a:solidFill>
                  <a:schemeClr val="tx1"/>
                </a:solidFill>
                <a:effectLst/>
                <a:latin typeface="+mn-lt"/>
                <a:ea typeface="+mn-ea"/>
                <a:cs typeface="+mn-cs"/>
              </a:rPr>
              <a:t>And also </a:t>
            </a:r>
            <a:r>
              <a:rPr lang="en-GB" sz="1200" b="1" i="0" u="none" strike="noStrike" kern="1200" dirty="0">
                <a:solidFill>
                  <a:schemeClr val="tx1"/>
                </a:solidFill>
                <a:effectLst/>
                <a:latin typeface="+mn-lt"/>
                <a:ea typeface="+mn-ea"/>
                <a:cs typeface="+mn-cs"/>
              </a:rPr>
              <a:t>Why and how does the RSHP resource help children and young people to learn about sex and gender equality</a:t>
            </a:r>
            <a:r>
              <a:rPr lang="en-GB" sz="1200" b="0" i="0" u="none" strike="noStrike" kern="1200" dirty="0">
                <a:solidFill>
                  <a:schemeClr val="tx1"/>
                </a:solidFill>
                <a:effectLst/>
                <a:latin typeface="+mn-lt"/>
                <a:ea typeface="+mn-ea"/>
                <a:cs typeface="+mn-cs"/>
              </a:rPr>
              <a:t>? And also: </a:t>
            </a:r>
            <a:r>
              <a:rPr lang="en-GB" sz="1200" b="1" i="0" u="none" strike="noStrike" kern="1200" dirty="0">
                <a:solidFill>
                  <a:schemeClr val="tx1"/>
                </a:solidFill>
                <a:effectLst/>
                <a:latin typeface="+mn-lt"/>
                <a:ea typeface="+mn-ea"/>
                <a:cs typeface="+mn-cs"/>
              </a:rPr>
              <a:t>Why and how does the RSHP resource help children and young people to learn about consent?</a:t>
            </a:r>
            <a:endParaRPr lang="en-GB" b="1"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13</a:t>
            </a:fld>
            <a:endParaRPr lang="en-GB"/>
          </a:p>
        </p:txBody>
      </p:sp>
    </p:spTree>
    <p:extLst>
      <p:ext uri="{BB962C8B-B14F-4D97-AF65-F5344CB8AC3E}">
        <p14:creationId xmlns:p14="http://schemas.microsoft.com/office/powerpoint/2010/main" val="1249604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terms of some aspects of the learning that is introduced at Second Level you may want to check out the questions and answers in our FAQ section https://rshp.scot/faq/ that read: </a:t>
            </a:r>
            <a:r>
              <a:rPr lang="en-GB" sz="1200" b="1" i="0" u="none" strike="noStrike" kern="1200" dirty="0">
                <a:solidFill>
                  <a:schemeClr val="tx1"/>
                </a:solidFill>
                <a:effectLst/>
                <a:latin typeface="+mn-lt"/>
                <a:ea typeface="+mn-ea"/>
                <a:cs typeface="+mn-cs"/>
              </a:rPr>
              <a:t>Why does the RSHP resource have learning about ‘having sex’ in the primary school years? How is this done?</a:t>
            </a:r>
            <a:endParaRPr lang="en-GB" b="1"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14</a:t>
            </a:fld>
            <a:endParaRPr lang="en-GB"/>
          </a:p>
        </p:txBody>
      </p:sp>
    </p:spTree>
    <p:extLst>
      <p:ext uri="{BB962C8B-B14F-4D97-AF65-F5344CB8AC3E}">
        <p14:creationId xmlns:p14="http://schemas.microsoft.com/office/powerpoint/2010/main" val="1820053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A few final points that might be useful to reiterate. It is helpful that parents</a:t>
            </a:r>
            <a:r>
              <a:rPr lang="en-GB" baseline="0" dirty="0"/>
              <a:t>/carers understand what is being delivered in school so they can support this at home and consolidate the learning. Also to feel involved in such a vital area of their child’s learning. </a:t>
            </a:r>
            <a:r>
              <a:rPr lang="en-GB" sz="1200" kern="1200" dirty="0">
                <a:solidFill>
                  <a:schemeClr val="tx1"/>
                </a:solidFill>
                <a:latin typeface="+mn-lt"/>
                <a:ea typeface="+mn-ea"/>
                <a:cs typeface="+mn-cs"/>
              </a:rPr>
              <a:t>The vast majority of parents and carers want their child to receive RSHP education from schools and find it useful to know in advance what will be taught, what language or terminology is being used and what additional reading they can do to complement their child’s learning. </a:t>
            </a:r>
            <a:r>
              <a:rPr lang="en-GB" sz="1200" b="0" kern="1200" dirty="0">
                <a:solidFill>
                  <a:schemeClr val="tx1"/>
                </a:solidFill>
                <a:latin typeface="+mn-lt"/>
                <a:ea typeface="+mn-ea"/>
                <a:cs typeface="+mn-cs"/>
              </a:rPr>
              <a:t>This is one of the main reasons for the RSHP website being open access.</a:t>
            </a:r>
          </a:p>
          <a:p>
            <a:r>
              <a:rPr lang="en-GB" b="0" baseline="0" dirty="0"/>
              <a:t>Connecting with home – the RSHP resource offers text throughout so that educators can communicate about blocks of learning and even individual lessons. There are suggestions as to how the learner can take what they have been learning home. There are also book recommendations to be shared with home, and at each CfE Level there is suggested text for information that can go home that talks about RSHP learning in the home and at school. The 2 short films that follow address age and stage appropriateness and then the importance of parents/carers. </a:t>
            </a:r>
          </a:p>
        </p:txBody>
      </p:sp>
      <p:sp>
        <p:nvSpPr>
          <p:cNvPr id="4" name="Slide Number Placeholder 3"/>
          <p:cNvSpPr>
            <a:spLocks noGrp="1"/>
          </p:cNvSpPr>
          <p:nvPr>
            <p:ph type="sldNum" sz="quarter" idx="10"/>
          </p:nvPr>
        </p:nvSpPr>
        <p:spPr/>
        <p:txBody>
          <a:bodyPr/>
          <a:lstStyle/>
          <a:p>
            <a:fld id="{8A6337EB-F787-43CF-A4FE-CF89730A212E}" type="slidenum">
              <a:rPr lang="en-GB" smtClean="0"/>
              <a:pPr/>
              <a:t>15</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end, the FAQ section on the resource gives more detailed responses to those most asked questions. </a:t>
            </a:r>
          </a:p>
        </p:txBody>
      </p:sp>
      <p:sp>
        <p:nvSpPr>
          <p:cNvPr id="4" name="Slide Number Placeholder 3"/>
          <p:cNvSpPr>
            <a:spLocks noGrp="1"/>
          </p:cNvSpPr>
          <p:nvPr>
            <p:ph type="sldNum" sz="quarter" idx="5"/>
          </p:nvPr>
        </p:nvSpPr>
        <p:spPr/>
        <p:txBody>
          <a:bodyPr/>
          <a:lstStyle/>
          <a:p>
            <a:fld id="{8A6337EB-F787-43CF-A4FE-CF89730A212E}" type="slidenum">
              <a:rPr lang="en-GB" smtClean="0"/>
              <a:pPr/>
              <a:t>16</a:t>
            </a:fld>
            <a:endParaRPr lang="en-GB"/>
          </a:p>
        </p:txBody>
      </p:sp>
    </p:spTree>
    <p:extLst>
      <p:ext uri="{BB962C8B-B14F-4D97-AF65-F5344CB8AC3E}">
        <p14:creationId xmlns:p14="http://schemas.microsoft.com/office/powerpoint/2010/main" val="181844842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3C65F9-54CB-4520-96F2-CD7FD8EFA12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64635C1A-9E1D-43CD-9A5C-FFD4BCF54F18}" type="slidenum">
              <a:rPr lang="en-GB" smtClean="0"/>
              <a:t>‹#›</a:t>
            </a:fld>
            <a:endParaRPr lang="en-GB"/>
          </a:p>
        </p:txBody>
      </p:sp>
    </p:spTree>
    <p:extLst>
      <p:ext uri="{BB962C8B-B14F-4D97-AF65-F5344CB8AC3E}">
        <p14:creationId xmlns:p14="http://schemas.microsoft.com/office/powerpoint/2010/main" val="35836584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3C65F9-54CB-4520-96F2-CD7FD8EFA12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2910566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AC3C65F9-54CB-4520-96F2-CD7FD8EFA129}" type="datetimeFigureOut">
              <a:rPr lang="en-GB" smtClean="0"/>
              <a:t>18/02/2020</a:t>
            </a:fld>
            <a:endParaRPr lang="en-GB"/>
          </a:p>
        </p:txBody>
      </p:sp>
      <p:sp>
        <p:nvSpPr>
          <p:cNvPr id="5" name="Footer Placeholder 4"/>
          <p:cNvSpPr>
            <a:spLocks noGrp="1"/>
          </p:cNvSpPr>
          <p:nvPr>
            <p:ph type="ftr" sz="quarter" idx="11"/>
          </p:nvPr>
        </p:nvSpPr>
        <p:spPr>
          <a:xfrm>
            <a:off x="2182708" y="6272784"/>
            <a:ext cx="6327648" cy="365125"/>
          </a:xfrm>
        </p:spPr>
        <p:txBody>
          <a:bodyPr/>
          <a:lstStyle/>
          <a:p>
            <a:endParaRPr lang="en-GB"/>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64635C1A-9E1D-43CD-9A5C-FFD4BCF54F18}" type="slidenum">
              <a:rPr lang="en-GB" smtClean="0"/>
              <a:t>‹#›</a:t>
            </a:fld>
            <a:endParaRPr lang="en-GB"/>
          </a:p>
        </p:txBody>
      </p:sp>
    </p:spTree>
    <p:extLst>
      <p:ext uri="{BB962C8B-B14F-4D97-AF65-F5344CB8AC3E}">
        <p14:creationId xmlns:p14="http://schemas.microsoft.com/office/powerpoint/2010/main" val="4666757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3C65F9-54CB-4520-96F2-CD7FD8EFA129}"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2196218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3C65F9-54CB-4520-96F2-CD7FD8EFA129}" type="datetimeFigureOut">
              <a:rPr lang="en-GB" smtClean="0"/>
              <a:t>18/02/2020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1621522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3C65F9-54CB-4520-96F2-CD7FD8EFA129}" type="datetimeFigureOut">
              <a:rPr lang="en-GB" smtClean="0"/>
              <a:t>18/02/2020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1709951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3C65F9-54CB-4520-96F2-CD7FD8EFA129}" type="datetimeFigureOut">
              <a:rPr lang="en-GB" smtClean="0"/>
              <a:t>18/02/2020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3844933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C3C65F9-54CB-4520-96F2-CD7FD8EFA129}"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10229221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C3C65F9-54CB-4520-96F2-CD7FD8EFA129}" type="datetimeFigureOut">
              <a:rPr lang="en-GB" smtClean="0"/>
              <a:t>18/02/2020</a:t>
            </a:fld>
            <a:endParaRPr lang="en-GB"/>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14748809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3C65F9-54CB-4520-96F2-CD7FD8EFA12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2250619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3C65F9-54CB-4520-96F2-CD7FD8EFA12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635C1A-9E1D-43CD-9A5C-FFD4BCF54F18}" type="slidenum">
              <a:rPr lang="en-GB" smtClean="0"/>
              <a:t>‹#›</a:t>
            </a:fld>
            <a:endParaRPr lang="en-GB"/>
          </a:p>
        </p:txBody>
      </p:sp>
    </p:spTree>
    <p:extLst>
      <p:ext uri="{BB962C8B-B14F-4D97-AF65-F5344CB8AC3E}">
        <p14:creationId xmlns:p14="http://schemas.microsoft.com/office/powerpoint/2010/main" val="34166441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2FC678E2-688A-5544-92CB-A1B1366E821E}" type="datetime1">
              <a:rPr lang="en-GB" smtClean="0"/>
              <a:t>18/02/2020</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r>
              <a:rPr lang="en-US"/>
              <a:t>rshp.scot</a:t>
            </a: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080C5059-AB0B-AD49-9B4E-EA2F275CAE69}" type="slidenum">
              <a:rPr lang="en-US" smtClean="0"/>
              <a:t>‹#›</a:t>
            </a:fld>
            <a:endParaRPr lang="en-US"/>
          </a:p>
        </p:txBody>
      </p:sp>
    </p:spTree>
    <p:extLst>
      <p:ext uri="{BB962C8B-B14F-4D97-AF65-F5344CB8AC3E}">
        <p14:creationId xmlns:p14="http://schemas.microsoft.com/office/powerpoint/2010/main" val="148744151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hf sldNum="0" hd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rshp.scot/"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hyperlink" Target="https://vimeo.com/36199441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rshp.scot/early-leve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rshp.scot/first-leve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rshp.scot/second-leve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rshp.scot/faq/"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65402-8497-4125-8925-9BF1EDD3DA73}"/>
              </a:ext>
            </a:extLst>
          </p:cNvPr>
          <p:cNvSpPr>
            <a:spLocks noGrp="1"/>
          </p:cNvSpPr>
          <p:nvPr>
            <p:ph type="ctrTitle"/>
          </p:nvPr>
        </p:nvSpPr>
        <p:spPr/>
        <p:txBody>
          <a:bodyPr/>
          <a:lstStyle/>
          <a:p>
            <a:r>
              <a:rPr lang="en-GB" dirty="0"/>
              <a:t>Health &amp; wellbeing @trinity</a:t>
            </a:r>
          </a:p>
        </p:txBody>
      </p:sp>
      <p:sp>
        <p:nvSpPr>
          <p:cNvPr id="3" name="Subtitle 2">
            <a:extLst>
              <a:ext uri="{FF2B5EF4-FFF2-40B4-BE49-F238E27FC236}">
                <a16:creationId xmlns:a16="http://schemas.microsoft.com/office/drawing/2014/main" id="{AED02433-F71C-49D1-9EDD-F046BF1B4155}"/>
              </a:ext>
            </a:extLst>
          </p:cNvPr>
          <p:cNvSpPr>
            <a:spLocks noGrp="1"/>
          </p:cNvSpPr>
          <p:nvPr>
            <p:ph type="subTitle" idx="1"/>
          </p:nvPr>
        </p:nvSpPr>
        <p:spPr/>
        <p:txBody>
          <a:bodyPr>
            <a:noAutofit/>
          </a:bodyPr>
          <a:lstStyle/>
          <a:p>
            <a:r>
              <a:rPr lang="en-GB" sz="3200" dirty="0"/>
              <a:t>Parent / Carer event </a:t>
            </a:r>
          </a:p>
          <a:p>
            <a:r>
              <a:rPr lang="en-GB" sz="3200" dirty="0"/>
              <a:t>Wed Feb 19</a:t>
            </a:r>
            <a:r>
              <a:rPr lang="en-GB" sz="3200" baseline="30000" dirty="0"/>
              <a:t>th</a:t>
            </a:r>
            <a:r>
              <a:rPr lang="en-GB" sz="3200" dirty="0"/>
              <a:t> 2020</a:t>
            </a:r>
          </a:p>
        </p:txBody>
      </p:sp>
    </p:spTree>
    <p:extLst>
      <p:ext uri="{BB962C8B-B14F-4D97-AF65-F5344CB8AC3E}">
        <p14:creationId xmlns:p14="http://schemas.microsoft.com/office/powerpoint/2010/main" val="270048398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49D209-9523-4BE7-B403-A56BCB36B9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0987" y="1045029"/>
            <a:ext cx="4690191" cy="3713584"/>
          </a:xfrm>
          <a:prstGeom prst="rect">
            <a:avLst/>
          </a:prstGeom>
        </p:spPr>
      </p:pic>
      <p:sp>
        <p:nvSpPr>
          <p:cNvPr id="4" name="TextBox 3">
            <a:extLst>
              <a:ext uri="{FF2B5EF4-FFF2-40B4-BE49-F238E27FC236}">
                <a16:creationId xmlns:a16="http://schemas.microsoft.com/office/drawing/2014/main" id="{3250C326-9E0A-4879-AA99-B84EC65CC09C}"/>
              </a:ext>
            </a:extLst>
          </p:cNvPr>
          <p:cNvSpPr txBox="1"/>
          <p:nvPr/>
        </p:nvSpPr>
        <p:spPr>
          <a:xfrm>
            <a:off x="4124139" y="410547"/>
            <a:ext cx="4254758" cy="707886"/>
          </a:xfrm>
          <a:prstGeom prst="rect">
            <a:avLst/>
          </a:prstGeom>
          <a:noFill/>
        </p:spPr>
        <p:txBody>
          <a:bodyPr wrap="square" rtlCol="0">
            <a:spAutoFit/>
          </a:bodyPr>
          <a:lstStyle/>
          <a:p>
            <a:r>
              <a:rPr lang="en-GB" sz="4000" dirty="0"/>
              <a:t>Healthy Mind</a:t>
            </a:r>
          </a:p>
        </p:txBody>
      </p:sp>
      <p:sp>
        <p:nvSpPr>
          <p:cNvPr id="5" name="TextBox 4">
            <a:extLst>
              <a:ext uri="{FF2B5EF4-FFF2-40B4-BE49-F238E27FC236}">
                <a16:creationId xmlns:a16="http://schemas.microsoft.com/office/drawing/2014/main" id="{3517BD44-C75C-4C97-8EB2-64570EED0E75}"/>
              </a:ext>
            </a:extLst>
          </p:cNvPr>
          <p:cNvSpPr txBox="1"/>
          <p:nvPr/>
        </p:nvSpPr>
        <p:spPr>
          <a:xfrm>
            <a:off x="373224" y="5038531"/>
            <a:ext cx="3657600" cy="707886"/>
          </a:xfrm>
          <a:prstGeom prst="rect">
            <a:avLst/>
          </a:prstGeom>
          <a:noFill/>
        </p:spPr>
        <p:txBody>
          <a:bodyPr wrap="square" rtlCol="0">
            <a:spAutoFit/>
          </a:bodyPr>
          <a:lstStyle/>
          <a:p>
            <a:r>
              <a:rPr lang="en-GB" sz="4000" dirty="0"/>
              <a:t>Healthy Body</a:t>
            </a:r>
          </a:p>
        </p:txBody>
      </p:sp>
      <p:sp>
        <p:nvSpPr>
          <p:cNvPr id="6" name="TextBox 5">
            <a:extLst>
              <a:ext uri="{FF2B5EF4-FFF2-40B4-BE49-F238E27FC236}">
                <a16:creationId xmlns:a16="http://schemas.microsoft.com/office/drawing/2014/main" id="{E228B831-4463-419D-B7BE-5DB298CA91BF}"/>
              </a:ext>
            </a:extLst>
          </p:cNvPr>
          <p:cNvSpPr txBox="1"/>
          <p:nvPr/>
        </p:nvSpPr>
        <p:spPr>
          <a:xfrm>
            <a:off x="7893698" y="5038531"/>
            <a:ext cx="5337110" cy="984885"/>
          </a:xfrm>
          <a:prstGeom prst="rect">
            <a:avLst/>
          </a:prstGeom>
          <a:noFill/>
        </p:spPr>
        <p:txBody>
          <a:bodyPr wrap="square" rtlCol="0">
            <a:spAutoFit/>
          </a:bodyPr>
          <a:lstStyle/>
          <a:p>
            <a:r>
              <a:rPr lang="en-GB" sz="4000" dirty="0"/>
              <a:t>Healthy Respect</a:t>
            </a:r>
          </a:p>
          <a:p>
            <a:endParaRPr lang="en-GB" dirty="0"/>
          </a:p>
        </p:txBody>
      </p:sp>
    </p:spTree>
    <p:extLst>
      <p:ext uri="{BB962C8B-B14F-4D97-AF65-F5344CB8AC3E}">
        <p14:creationId xmlns:p14="http://schemas.microsoft.com/office/powerpoint/2010/main" val="5320194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BFEAB-4198-433D-8588-406E4F9732C3}"/>
              </a:ext>
            </a:extLst>
          </p:cNvPr>
          <p:cNvSpPr>
            <a:spLocks noGrp="1"/>
          </p:cNvSpPr>
          <p:nvPr>
            <p:ph type="ctrTitle"/>
          </p:nvPr>
        </p:nvSpPr>
        <p:spPr/>
        <p:txBody>
          <a:bodyPr/>
          <a:lstStyle/>
          <a:p>
            <a:r>
              <a:rPr lang="en-GB" sz="8000" dirty="0"/>
              <a:t>Two aspects to consider</a:t>
            </a:r>
          </a:p>
        </p:txBody>
      </p:sp>
    </p:spTree>
    <p:extLst>
      <p:ext uri="{BB962C8B-B14F-4D97-AF65-F5344CB8AC3E}">
        <p14:creationId xmlns:p14="http://schemas.microsoft.com/office/powerpoint/2010/main" val="8838062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A80FB-201D-443C-94C6-6BC1D59B3347}"/>
              </a:ext>
            </a:extLst>
          </p:cNvPr>
          <p:cNvSpPr>
            <a:spLocks noGrp="1"/>
          </p:cNvSpPr>
          <p:nvPr>
            <p:ph idx="1"/>
          </p:nvPr>
        </p:nvSpPr>
        <p:spPr>
          <a:xfrm>
            <a:off x="1069848" y="815122"/>
            <a:ext cx="10058400" cy="4764584"/>
          </a:xfrm>
        </p:spPr>
        <p:txBody>
          <a:bodyPr>
            <a:noAutofit/>
          </a:bodyPr>
          <a:lstStyle/>
          <a:p>
            <a:pPr marL="0" indent="0">
              <a:buNone/>
            </a:pPr>
            <a:r>
              <a:rPr lang="en-GB" sz="2800" i="1" dirty="0"/>
              <a:t>Experiences and Outcomes from Curriculum for Excellence</a:t>
            </a:r>
          </a:p>
          <a:p>
            <a:pPr marL="0" indent="0">
              <a:buNone/>
            </a:pPr>
            <a:r>
              <a:rPr lang="en-GB" sz="2800" i="1" dirty="0"/>
              <a:t>Mental, Emotional, Social and Physical wellbeing</a:t>
            </a:r>
          </a:p>
          <a:p>
            <a:pPr marL="0" indent="0">
              <a:buNone/>
            </a:pPr>
            <a:endParaRPr lang="en-GB" sz="2800" i="1" dirty="0"/>
          </a:p>
          <a:p>
            <a:pPr>
              <a:buFont typeface="Arial" panose="020B0604020202020204" pitchFamily="34" charset="0"/>
              <a:buChar char="•"/>
            </a:pPr>
            <a:r>
              <a:rPr lang="en-GB" sz="2800" dirty="0"/>
              <a:t>Planning for choices and changes</a:t>
            </a:r>
          </a:p>
          <a:p>
            <a:pPr>
              <a:buFont typeface="Arial" panose="020B0604020202020204" pitchFamily="34" charset="0"/>
              <a:buChar char="•"/>
            </a:pPr>
            <a:r>
              <a:rPr lang="en-GB" sz="2800" dirty="0"/>
              <a:t>Physical Education, physical activity and sport</a:t>
            </a:r>
          </a:p>
          <a:p>
            <a:pPr>
              <a:buFont typeface="Arial" panose="020B0604020202020204" pitchFamily="34" charset="0"/>
              <a:buChar char="•"/>
            </a:pPr>
            <a:r>
              <a:rPr lang="en-GB" sz="2800" dirty="0"/>
              <a:t>Substance misuse </a:t>
            </a:r>
          </a:p>
          <a:p>
            <a:pPr>
              <a:buFont typeface="Arial" panose="020B0604020202020204" pitchFamily="34" charset="0"/>
              <a:buChar char="•"/>
            </a:pPr>
            <a:r>
              <a:rPr lang="en-GB" sz="2800" dirty="0"/>
              <a:t>Food and Health</a:t>
            </a:r>
          </a:p>
          <a:p>
            <a:pPr>
              <a:buFont typeface="Arial" panose="020B0604020202020204" pitchFamily="34" charset="0"/>
              <a:buChar char="•"/>
            </a:pPr>
            <a:r>
              <a:rPr lang="en-GB" sz="2800" dirty="0"/>
              <a:t>Relationships, Sexual Health and Parenthood</a:t>
            </a:r>
          </a:p>
          <a:p>
            <a:pPr>
              <a:buFont typeface="Arial" panose="020B0604020202020204" pitchFamily="34" charset="0"/>
              <a:buChar char="•"/>
            </a:pPr>
            <a:r>
              <a:rPr lang="en-GB" sz="2800" dirty="0"/>
              <a:t>Keeping safe – within Substance misuse and RSHP</a:t>
            </a:r>
          </a:p>
          <a:p>
            <a:pPr>
              <a:buFont typeface="Arial" panose="020B0604020202020204" pitchFamily="34" charset="0"/>
              <a:buChar char="•"/>
            </a:pPr>
            <a:endParaRPr lang="en-GB" sz="2800" dirty="0"/>
          </a:p>
          <a:p>
            <a:pPr marL="0" indent="0">
              <a:buNone/>
            </a:pPr>
            <a:r>
              <a:rPr lang="en-GB" sz="2800" dirty="0"/>
              <a:t>Progression pathways from early to second level</a:t>
            </a:r>
          </a:p>
          <a:p>
            <a:pPr>
              <a:buFont typeface="Arial" panose="020B0604020202020204" pitchFamily="34" charset="0"/>
              <a:buChar char="•"/>
            </a:pPr>
            <a:endParaRPr lang="en-GB" sz="2800" dirty="0"/>
          </a:p>
        </p:txBody>
      </p:sp>
    </p:spTree>
    <p:extLst>
      <p:ext uri="{BB962C8B-B14F-4D97-AF65-F5344CB8AC3E}">
        <p14:creationId xmlns:p14="http://schemas.microsoft.com/office/powerpoint/2010/main" val="168292292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79170" y="4895328"/>
            <a:ext cx="3553340" cy="584775"/>
          </a:xfrm>
          <a:prstGeom prst="rect">
            <a:avLst/>
          </a:prstGeom>
          <a:noFill/>
        </p:spPr>
        <p:txBody>
          <a:bodyPr wrap="square" rtlCol="0">
            <a:spAutoFit/>
          </a:bodyPr>
          <a:lstStyle/>
          <a:p>
            <a:r>
              <a:rPr lang="en-US" sz="3200" b="1" dirty="0">
                <a:latin typeface="Nunito" charset="0"/>
                <a:ea typeface="Nunito" charset="0"/>
                <a:cs typeface="Nunito" charset="0"/>
                <a:hlinkClick r:id="rId3"/>
              </a:rPr>
              <a:t>https://rshp.scot</a:t>
            </a:r>
            <a:r>
              <a:rPr lang="en-US" sz="3200" b="1" dirty="0">
                <a:latin typeface="Nunito" charset="0"/>
                <a:ea typeface="Nunito" charset="0"/>
                <a:cs typeface="Nunito" charset="0"/>
              </a:rPr>
              <a:t> </a:t>
            </a:r>
          </a:p>
        </p:txBody>
      </p:sp>
      <p:pic>
        <p:nvPicPr>
          <p:cNvPr id="6" name="Picture 5">
            <a:extLst>
              <a:ext uri="{FF2B5EF4-FFF2-40B4-BE49-F238E27FC236}">
                <a16:creationId xmlns:a16="http://schemas.microsoft.com/office/drawing/2014/main" id="{C7241769-6C4F-416C-8650-5A80BCDE78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2760" y="1274692"/>
            <a:ext cx="3600400" cy="3594469"/>
          </a:xfrm>
          <a:prstGeom prst="rect">
            <a:avLst/>
          </a:prstGeom>
        </p:spPr>
      </p:pic>
      <p:sp>
        <p:nvSpPr>
          <p:cNvPr id="7" name="Subtitle 2">
            <a:extLst>
              <a:ext uri="{FF2B5EF4-FFF2-40B4-BE49-F238E27FC236}">
                <a16:creationId xmlns:a16="http://schemas.microsoft.com/office/drawing/2014/main" id="{1FAF1A1C-6334-4DC3-8418-C81385A54FF1}"/>
              </a:ext>
            </a:extLst>
          </p:cNvPr>
          <p:cNvSpPr txBox="1">
            <a:spLocks/>
          </p:cNvSpPr>
          <p:nvPr/>
        </p:nvSpPr>
        <p:spPr>
          <a:xfrm>
            <a:off x="5879976" y="2132856"/>
            <a:ext cx="4536504" cy="55399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400" dirty="0">
                <a:latin typeface="Calibri Light" panose="020F0302020204030204" pitchFamily="34" charset="0"/>
                <a:cs typeface="Calibri Light" panose="020F0302020204030204" pitchFamily="34" charset="0"/>
              </a:rPr>
              <a:t>A national teaching and learning resource for Relationships, Sexual Health and Parenthood (RSHP) education </a:t>
            </a:r>
          </a:p>
        </p:txBody>
      </p:sp>
    </p:spTree>
    <p:extLst>
      <p:ext uri="{BB962C8B-B14F-4D97-AF65-F5344CB8AC3E}">
        <p14:creationId xmlns:p14="http://schemas.microsoft.com/office/powerpoint/2010/main" val="159880752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GB" dirty="0">
                <a:latin typeface="Calibri Light" panose="020F0302020204030204" pitchFamily="34" charset="0"/>
                <a:cs typeface="Calibri Light" panose="020F0302020204030204" pitchFamily="34" charset="0"/>
              </a:rPr>
              <a:t>What is the resource?</a:t>
            </a:r>
          </a:p>
        </p:txBody>
      </p:sp>
      <p:sp>
        <p:nvSpPr>
          <p:cNvPr id="5" name="Content Placeholder 4"/>
          <p:cNvSpPr>
            <a:spLocks noGrp="1"/>
          </p:cNvSpPr>
          <p:nvPr>
            <p:ph idx="1"/>
          </p:nvPr>
        </p:nvSpPr>
        <p:spPr>
          <a:xfrm>
            <a:off x="1069848" y="2180405"/>
            <a:ext cx="9140952" cy="4106536"/>
          </a:xfrm>
        </p:spPr>
        <p:txBody>
          <a:bodyPr>
            <a:noAutofit/>
          </a:bodyPr>
          <a:lstStyle/>
          <a:p>
            <a:r>
              <a:rPr lang="en-GB" sz="2400" dirty="0"/>
              <a:t>A teacher or early years practitioner can use the resource to support teaching and learning.</a:t>
            </a:r>
          </a:p>
          <a:p>
            <a:r>
              <a:rPr lang="en-GB" sz="2400" dirty="0"/>
              <a:t>All content is age and stage appropriate for learners 3-18 years, organised by Curriculum for Excellence Levels, from Early Level through to Senior Phase.</a:t>
            </a:r>
          </a:p>
          <a:p>
            <a:r>
              <a:rPr lang="en-GB" sz="2400" dirty="0"/>
              <a:t>It can be used in formal and informal learning settings. </a:t>
            </a:r>
          </a:p>
          <a:p>
            <a:r>
              <a:rPr lang="en-GB" sz="2400" dirty="0"/>
              <a:t>Content is up-to-date and engaging and meets the needs of learners with additional support needs, including mild to moderate learning disabilities.</a:t>
            </a:r>
          </a:p>
        </p:txBody>
      </p:sp>
      <p:pic>
        <p:nvPicPr>
          <p:cNvPr id="6" name="Picture 5">
            <a:extLst>
              <a:ext uri="{FF2B5EF4-FFF2-40B4-BE49-F238E27FC236}">
                <a16:creationId xmlns:a16="http://schemas.microsoft.com/office/drawing/2014/main" id="{C24713DA-BA4F-B541-8EDF-277A5D5691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94573" y="571061"/>
            <a:ext cx="1725092" cy="588561"/>
          </a:xfrm>
          <a:prstGeom prst="rect">
            <a:avLst/>
          </a:prstGeom>
        </p:spPr>
      </p:pic>
    </p:spTree>
    <p:extLst>
      <p:ext uri="{BB962C8B-B14F-4D97-AF65-F5344CB8AC3E}">
        <p14:creationId xmlns:p14="http://schemas.microsoft.com/office/powerpoint/2010/main" val="17220970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59" y="274638"/>
            <a:ext cx="8677470" cy="1498178"/>
          </a:xfrm>
        </p:spPr>
        <p:txBody>
          <a:bodyPr>
            <a:normAutofit fontScale="90000"/>
          </a:bodyPr>
          <a:lstStyle/>
          <a:p>
            <a:pPr algn="l"/>
            <a:r>
              <a:rPr lang="en-GB" dirty="0">
                <a:latin typeface="Calibri Light" panose="020F0302020204030204" pitchFamily="34" charset="0"/>
                <a:cs typeface="Calibri Light" panose="020F0302020204030204" pitchFamily="34" charset="0"/>
              </a:rPr>
              <a:t>Why has it been developed?</a:t>
            </a:r>
          </a:p>
        </p:txBody>
      </p:sp>
      <p:sp>
        <p:nvSpPr>
          <p:cNvPr id="3" name="Content Placeholder 2"/>
          <p:cNvSpPr>
            <a:spLocks noGrp="1"/>
          </p:cNvSpPr>
          <p:nvPr>
            <p:ph idx="1"/>
          </p:nvPr>
        </p:nvSpPr>
        <p:spPr>
          <a:xfrm>
            <a:off x="597159" y="2090065"/>
            <a:ext cx="10338319" cy="4352732"/>
          </a:xfrm>
        </p:spPr>
        <p:txBody>
          <a:bodyPr>
            <a:noAutofit/>
          </a:bodyPr>
          <a:lstStyle/>
          <a:p>
            <a:r>
              <a:rPr lang="en-GB" sz="2400" dirty="0"/>
              <a:t>There is a need to improve the quality, relevance, consistency and coverage of RSHP education.</a:t>
            </a:r>
          </a:p>
          <a:p>
            <a:r>
              <a:rPr lang="en-GB" sz="2400" dirty="0"/>
              <a:t>We need to deliver RSHP education that helps protect children and young people from harm and supports them to understand that friendships and personal relationships should be healthy, happy and safe. </a:t>
            </a:r>
          </a:p>
          <a:p>
            <a:r>
              <a:rPr lang="en-GB" sz="2400" dirty="0"/>
              <a:t>The resource helps teachers to source material that is age and stage appropriate, so that they can focus on building relationships with learners. </a:t>
            </a:r>
          </a:p>
          <a:p>
            <a:r>
              <a:rPr lang="en-GB" sz="2400" dirty="0"/>
              <a:t>We need our RSHP education to reflect a modern and inclusive Scotland where we value and respect the human rights of everyone. </a:t>
            </a:r>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77061" y="571061"/>
            <a:ext cx="1517779" cy="588561"/>
          </a:xfrm>
          <a:prstGeom prst="rect">
            <a:avLst/>
          </a:prstGeom>
        </p:spPr>
      </p:pic>
      <p:cxnSp>
        <p:nvCxnSpPr>
          <p:cNvPr id="5" name="Straight Connector 4">
            <a:extLst>
              <a:ext uri="{FF2B5EF4-FFF2-40B4-BE49-F238E27FC236}">
                <a16:creationId xmlns:a16="http://schemas.microsoft.com/office/drawing/2014/main" id="{67DF56C6-0D5B-6641-83A7-A450107D51A9}"/>
              </a:ext>
            </a:extLst>
          </p:cNvPr>
          <p:cNvCxnSpPr/>
          <p:nvPr/>
        </p:nvCxnSpPr>
        <p:spPr>
          <a:xfrm>
            <a:off x="2063552" y="1772816"/>
            <a:ext cx="424847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299388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18B5C-8C49-4002-9019-6CD5B4BCF4F5}"/>
              </a:ext>
            </a:extLst>
          </p:cNvPr>
          <p:cNvSpPr>
            <a:spLocks noGrp="1"/>
          </p:cNvSpPr>
          <p:nvPr>
            <p:ph type="title"/>
          </p:nvPr>
        </p:nvSpPr>
        <p:spPr>
          <a:xfrm>
            <a:off x="1883174" y="256586"/>
            <a:ext cx="7165155" cy="796151"/>
          </a:xfrm>
        </p:spPr>
        <p:txBody>
          <a:bodyPr>
            <a:normAutofit/>
          </a:bodyPr>
          <a:lstStyle/>
          <a:p>
            <a:pPr algn="l"/>
            <a:r>
              <a:rPr lang="en-GB" sz="2800" dirty="0"/>
              <a:t>Is the RSHP resource age and stage appropriate?</a:t>
            </a:r>
          </a:p>
        </p:txBody>
      </p:sp>
      <p:pic>
        <p:nvPicPr>
          <p:cNvPr id="5" name="Picture 4">
            <a:extLst>
              <a:ext uri="{FF2B5EF4-FFF2-40B4-BE49-F238E27FC236}">
                <a16:creationId xmlns:a16="http://schemas.microsoft.com/office/drawing/2014/main" id="{2BB25A1D-6A70-45CA-A936-2BF6FB4C63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92344" y="490927"/>
            <a:ext cx="1283218" cy="462372"/>
          </a:xfrm>
          <a:prstGeom prst="rect">
            <a:avLst/>
          </a:prstGeom>
        </p:spPr>
      </p:pic>
      <p:sp>
        <p:nvSpPr>
          <p:cNvPr id="4" name="Content Placeholder 3">
            <a:extLst>
              <a:ext uri="{FF2B5EF4-FFF2-40B4-BE49-F238E27FC236}">
                <a16:creationId xmlns:a16="http://schemas.microsoft.com/office/drawing/2014/main" id="{A811D434-D06F-42C8-8329-5A7D93099EB1}"/>
              </a:ext>
            </a:extLst>
          </p:cNvPr>
          <p:cNvSpPr>
            <a:spLocks noGrp="1"/>
          </p:cNvSpPr>
          <p:nvPr>
            <p:ph idx="1"/>
          </p:nvPr>
        </p:nvSpPr>
        <p:spPr>
          <a:xfrm>
            <a:off x="2063750" y="5805265"/>
            <a:ext cx="8229600" cy="608931"/>
          </a:xfrm>
        </p:spPr>
        <p:txBody>
          <a:bodyPr/>
          <a:lstStyle/>
          <a:p>
            <a:r>
              <a:rPr lang="en-GB" dirty="0">
                <a:hlinkClick r:id="rId4"/>
              </a:rPr>
              <a:t>https://</a:t>
            </a:r>
            <a:r>
              <a:rPr lang="en-GB" dirty="0" err="1">
                <a:hlinkClick r:id="rId4"/>
              </a:rPr>
              <a:t>vimeo.com</a:t>
            </a:r>
            <a:r>
              <a:rPr lang="en-GB" dirty="0">
                <a:hlinkClick r:id="rId4"/>
              </a:rPr>
              <a:t>/361994410</a:t>
            </a:r>
            <a:endParaRPr lang="en-GB" dirty="0"/>
          </a:p>
        </p:txBody>
      </p:sp>
      <p:pic>
        <p:nvPicPr>
          <p:cNvPr id="3" name="Picture 2">
            <a:extLst>
              <a:ext uri="{FF2B5EF4-FFF2-40B4-BE49-F238E27FC236}">
                <a16:creationId xmlns:a16="http://schemas.microsoft.com/office/drawing/2014/main" id="{EE6EBE13-B3D8-9C49-818A-38FDF63630FF}"/>
              </a:ext>
            </a:extLst>
          </p:cNvPr>
          <p:cNvPicPr>
            <a:picLocks noChangeAspect="1"/>
          </p:cNvPicPr>
          <p:nvPr/>
        </p:nvPicPr>
        <p:blipFill>
          <a:blip r:embed="rId5"/>
          <a:stretch>
            <a:fillRect/>
          </a:stretch>
        </p:blipFill>
        <p:spPr>
          <a:xfrm>
            <a:off x="2063750" y="1162050"/>
            <a:ext cx="8064500" cy="4533900"/>
          </a:xfrm>
          <a:prstGeom prst="rect">
            <a:avLst/>
          </a:prstGeom>
        </p:spPr>
      </p:pic>
    </p:spTree>
    <p:extLst>
      <p:ext uri="{BB962C8B-B14F-4D97-AF65-F5344CB8AC3E}">
        <p14:creationId xmlns:p14="http://schemas.microsoft.com/office/powerpoint/2010/main" val="267959918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094" y="274638"/>
            <a:ext cx="7003098" cy="1066130"/>
          </a:xfrm>
        </p:spPr>
        <p:txBody>
          <a:bodyPr>
            <a:normAutofit/>
          </a:bodyPr>
          <a:lstStyle/>
          <a:p>
            <a:pPr algn="l"/>
            <a:r>
              <a:rPr lang="en-GB" sz="3200" dirty="0">
                <a:latin typeface="Calibri Light" panose="020F0302020204030204" pitchFamily="34" charset="0"/>
                <a:cs typeface="Calibri Light" panose="020F0302020204030204" pitchFamily="34" charset="0"/>
              </a:rPr>
              <a:t>Early Level</a:t>
            </a:r>
          </a:p>
        </p:txBody>
      </p:sp>
      <p:sp>
        <p:nvSpPr>
          <p:cNvPr id="3" name="Content Placeholder 2"/>
          <p:cNvSpPr>
            <a:spLocks noGrp="1"/>
          </p:cNvSpPr>
          <p:nvPr>
            <p:ph idx="1"/>
          </p:nvPr>
        </p:nvSpPr>
        <p:spPr>
          <a:xfrm>
            <a:off x="821094" y="1556793"/>
            <a:ext cx="9389706" cy="4886003"/>
          </a:xfrm>
        </p:spPr>
        <p:txBody>
          <a:bodyPr>
            <a:normAutofit/>
          </a:bodyPr>
          <a:lstStyle/>
          <a:p>
            <a:pPr marL="0" indent="0">
              <a:buNone/>
            </a:pPr>
            <a:r>
              <a:rPr lang="en-GB" b="1" dirty="0"/>
              <a:t>Families and friendships</a:t>
            </a:r>
            <a:r>
              <a:rPr lang="en-GB" dirty="0"/>
              <a:t>, children learn: </a:t>
            </a:r>
          </a:p>
          <a:p>
            <a:pPr lvl="0"/>
            <a:r>
              <a:rPr lang="en-GB" dirty="0"/>
              <a:t>That all our families are different, and that people who are important to the children provide care and love. </a:t>
            </a:r>
          </a:p>
          <a:p>
            <a:pPr lvl="0"/>
            <a:r>
              <a:rPr lang="en-GB" dirty="0"/>
              <a:t>How to make and keep friendships, thinking about how they get along with other children, play together, co-operate and share. This can include learning about personal space and to recognise and respect how another person is feeling.  </a:t>
            </a:r>
          </a:p>
          <a:p>
            <a:pPr lvl="0"/>
            <a:r>
              <a:rPr lang="en-GB" dirty="0"/>
              <a:t>About the importance of kindness and showing kindness to others. </a:t>
            </a:r>
          </a:p>
          <a:p>
            <a:pPr marL="0" indent="0">
              <a:buNone/>
            </a:pPr>
            <a:endParaRPr lang="en-GB" dirty="0"/>
          </a:p>
          <a:p>
            <a:pPr marL="0" indent="0">
              <a:buNone/>
            </a:pPr>
            <a:r>
              <a:rPr lang="en-GB" b="1" dirty="0"/>
              <a:t>Every child being unique and special </a:t>
            </a:r>
            <a:r>
              <a:rPr lang="en-GB" dirty="0"/>
              <a:t>children learn: </a:t>
            </a:r>
          </a:p>
          <a:p>
            <a:pPr lvl="0"/>
            <a:r>
              <a:rPr lang="en-GB" dirty="0"/>
              <a:t>That people are individual and unique.   </a:t>
            </a:r>
          </a:p>
          <a:p>
            <a:pPr lvl="0"/>
            <a:r>
              <a:rPr lang="en-GB" dirty="0"/>
              <a:t>About the similarities and differences among children in their group.   </a:t>
            </a:r>
          </a:p>
          <a:p>
            <a:pPr lvl="0"/>
            <a:r>
              <a:rPr lang="en-GB" dirty="0"/>
              <a:t>To understand that treating someone badly based on a difference is not okay. </a:t>
            </a:r>
          </a:p>
          <a:p>
            <a:pPr marL="0" indent="0">
              <a:buNone/>
            </a:pPr>
            <a:endParaRPr lang="en-GB"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44000" y="571061"/>
            <a:ext cx="2226906" cy="588561"/>
          </a:xfrm>
          <a:prstGeom prst="rect">
            <a:avLst/>
          </a:prstGeom>
        </p:spPr>
      </p:pic>
    </p:spTree>
    <p:extLst>
      <p:ext uri="{BB962C8B-B14F-4D97-AF65-F5344CB8AC3E}">
        <p14:creationId xmlns:p14="http://schemas.microsoft.com/office/powerpoint/2010/main" val="36681874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837" y="274638"/>
            <a:ext cx="7264355" cy="1066130"/>
          </a:xfrm>
        </p:spPr>
        <p:txBody>
          <a:bodyPr>
            <a:normAutofit/>
          </a:bodyPr>
          <a:lstStyle/>
          <a:p>
            <a:pPr algn="l"/>
            <a:r>
              <a:rPr lang="en-GB" sz="2800" dirty="0">
                <a:latin typeface="Calibri Light" panose="020F0302020204030204" pitchFamily="34" charset="0"/>
                <a:cs typeface="Calibri Light" panose="020F0302020204030204" pitchFamily="34" charset="0"/>
              </a:rPr>
              <a:t>Early Level</a:t>
            </a:r>
          </a:p>
        </p:txBody>
      </p:sp>
      <p:sp>
        <p:nvSpPr>
          <p:cNvPr id="3" name="Content Placeholder 2"/>
          <p:cNvSpPr>
            <a:spLocks noGrp="1"/>
          </p:cNvSpPr>
          <p:nvPr>
            <p:ph idx="1"/>
          </p:nvPr>
        </p:nvSpPr>
        <p:spPr>
          <a:xfrm>
            <a:off x="559837" y="1116590"/>
            <a:ext cx="9650963" cy="3380766"/>
          </a:xfrm>
        </p:spPr>
        <p:txBody>
          <a:bodyPr>
            <a:noAutofit/>
          </a:bodyPr>
          <a:lstStyle/>
          <a:p>
            <a:pPr marL="0" indent="0">
              <a:buNone/>
            </a:pPr>
            <a:r>
              <a:rPr lang="en-GB" sz="1800" b="1" dirty="0"/>
              <a:t>Their bodies</a:t>
            </a:r>
            <a:r>
              <a:rPr lang="en-GB" sz="1800" dirty="0"/>
              <a:t>, children learn about: </a:t>
            </a:r>
          </a:p>
          <a:p>
            <a:pPr lvl="0"/>
            <a:r>
              <a:rPr lang="en-GB" sz="1800" dirty="0"/>
              <a:t>Names for parts of their body – and that parts of their body are private. </a:t>
            </a:r>
          </a:p>
          <a:p>
            <a:pPr lvl="0"/>
            <a:r>
              <a:rPr lang="en-GB" sz="1800" dirty="0"/>
              <a:t>Keeping clean and why this is important – learning about hand washing and brushing teeth</a:t>
            </a:r>
          </a:p>
          <a:p>
            <a:pPr marL="0" lvl="0" indent="0">
              <a:buNone/>
            </a:pPr>
            <a:r>
              <a:rPr lang="en-GB" sz="1800" b="1" dirty="0"/>
              <a:t>Feelings and making choices </a:t>
            </a:r>
            <a:r>
              <a:rPr lang="en-GB" sz="1800" dirty="0"/>
              <a:t>children learn: </a:t>
            </a:r>
          </a:p>
          <a:p>
            <a:pPr lvl="0"/>
            <a:r>
              <a:rPr lang="en-GB" sz="1800" dirty="0"/>
              <a:t>To recognise and express their feelings, including when they might feel safe or unsafe, happy or worried.  </a:t>
            </a:r>
          </a:p>
          <a:p>
            <a:pPr lvl="0"/>
            <a:r>
              <a:rPr lang="en-GB" sz="1800" dirty="0"/>
              <a:t>To identify adults that they can go to if they have a question or a worry, introducing the idea of trust. </a:t>
            </a:r>
          </a:p>
          <a:p>
            <a:pPr marL="0" indent="0">
              <a:buNone/>
            </a:pPr>
            <a:r>
              <a:rPr lang="en-GB" sz="1800" b="1" dirty="0"/>
              <a:t>Looking after them and other living things </a:t>
            </a:r>
            <a:r>
              <a:rPr lang="en-GB" sz="1800" dirty="0"/>
              <a:t>children learn about: </a:t>
            </a:r>
          </a:p>
          <a:p>
            <a:pPr lvl="0"/>
            <a:r>
              <a:rPr lang="en-GB" sz="1800" dirty="0"/>
              <a:t>Where living things come from. </a:t>
            </a:r>
          </a:p>
          <a:p>
            <a:pPr lvl="0"/>
            <a:r>
              <a:rPr lang="en-GB" sz="1800" dirty="0"/>
              <a:t>The needs of plants, animals and babies. </a:t>
            </a:r>
          </a:p>
          <a:p>
            <a:pPr lvl="0"/>
            <a:r>
              <a:rPr lang="en-GB" sz="1800" dirty="0"/>
              <a:t>That there are professional people who help and care for them</a:t>
            </a:r>
          </a:p>
          <a:p>
            <a:pPr marL="0" indent="0">
              <a:buNone/>
            </a:pPr>
            <a:endParaRPr lang="en-GB" sz="800" dirty="0"/>
          </a:p>
          <a:p>
            <a:pPr marL="0" indent="0">
              <a:buNone/>
            </a:pPr>
            <a:r>
              <a:rPr lang="en-GB" sz="1800" dirty="0"/>
              <a:t>Information for parents and carers about RSHP learning at Early Level at school and at home: </a:t>
            </a:r>
            <a:r>
              <a:rPr lang="en-GB" sz="1800" dirty="0">
                <a:hlinkClick r:id="rId3"/>
              </a:rPr>
              <a:t>https://rshp.scot/early-level/</a:t>
            </a:r>
            <a:r>
              <a:rPr lang="en-GB" sz="1800" dirty="0"/>
              <a:t> </a:t>
            </a:r>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11950" y="401334"/>
            <a:ext cx="1810139" cy="588561"/>
          </a:xfrm>
          <a:prstGeom prst="rect">
            <a:avLst/>
          </a:prstGeom>
        </p:spPr>
      </p:pic>
    </p:spTree>
    <p:extLst>
      <p:ext uri="{BB962C8B-B14F-4D97-AF65-F5344CB8AC3E}">
        <p14:creationId xmlns:p14="http://schemas.microsoft.com/office/powerpoint/2010/main" val="292893967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514" y="274638"/>
            <a:ext cx="7301678" cy="706090"/>
          </a:xfrm>
        </p:spPr>
        <p:txBody>
          <a:bodyPr>
            <a:normAutofit/>
          </a:bodyPr>
          <a:lstStyle/>
          <a:p>
            <a:pPr algn="l"/>
            <a:r>
              <a:rPr lang="en-GB" sz="2800" dirty="0">
                <a:latin typeface="Calibri Light" panose="020F0302020204030204" pitchFamily="34" charset="0"/>
                <a:cs typeface="Calibri Light" panose="020F0302020204030204" pitchFamily="34" charset="0"/>
              </a:rPr>
              <a:t>First Level</a:t>
            </a:r>
          </a:p>
        </p:txBody>
      </p:sp>
      <p:sp>
        <p:nvSpPr>
          <p:cNvPr id="3" name="Content Placeholder 2"/>
          <p:cNvSpPr>
            <a:spLocks noGrp="1"/>
          </p:cNvSpPr>
          <p:nvPr>
            <p:ph idx="1"/>
          </p:nvPr>
        </p:nvSpPr>
        <p:spPr>
          <a:xfrm>
            <a:off x="522514" y="1052736"/>
            <a:ext cx="9678347" cy="5400600"/>
          </a:xfrm>
        </p:spPr>
        <p:txBody>
          <a:bodyPr>
            <a:normAutofit fontScale="70000" lnSpcReduction="20000"/>
          </a:bodyPr>
          <a:lstStyle/>
          <a:p>
            <a:pPr marL="0" indent="0">
              <a:buNone/>
            </a:pPr>
            <a:r>
              <a:rPr lang="en-GB" b="1" dirty="0"/>
              <a:t>Relationships</a:t>
            </a:r>
            <a:r>
              <a:rPr lang="en-GB" dirty="0"/>
              <a:t> children learn about: </a:t>
            </a:r>
          </a:p>
          <a:p>
            <a:pPr lvl="0"/>
            <a:r>
              <a:rPr lang="en-GB" dirty="0"/>
              <a:t>What makes then unique </a:t>
            </a:r>
          </a:p>
          <a:p>
            <a:pPr lvl="0"/>
            <a:r>
              <a:rPr lang="en-GB" dirty="0"/>
              <a:t>Families, and how all our families are different </a:t>
            </a:r>
          </a:p>
          <a:p>
            <a:pPr lvl="0"/>
            <a:r>
              <a:rPr lang="en-GB" dirty="0"/>
              <a:t>The different adults who might care for children – like teachers, support staff in school</a:t>
            </a:r>
          </a:p>
          <a:p>
            <a:pPr lvl="0"/>
            <a:r>
              <a:rPr lang="en-GB" dirty="0"/>
              <a:t>Making and having friends </a:t>
            </a:r>
          </a:p>
          <a:p>
            <a:pPr lvl="0"/>
            <a:r>
              <a:rPr lang="en-GB" dirty="0"/>
              <a:t>Being a boy and a girl and that they can be any kind of boy or girl they want to be </a:t>
            </a:r>
          </a:p>
          <a:p>
            <a:pPr lvl="0"/>
            <a:r>
              <a:rPr lang="en-GB" dirty="0"/>
              <a:t>What makes people alike and what makes us different (diversity)  </a:t>
            </a:r>
          </a:p>
          <a:p>
            <a:pPr lvl="0"/>
            <a:r>
              <a:rPr lang="en-GB" dirty="0"/>
              <a:t>Respect for others and the importance of being kind.   </a:t>
            </a:r>
          </a:p>
          <a:p>
            <a:pPr marL="0" indent="0">
              <a:buNone/>
            </a:pPr>
            <a:endParaRPr lang="en-GB" dirty="0"/>
          </a:p>
          <a:p>
            <a:pPr marL="0" indent="0">
              <a:buNone/>
            </a:pPr>
            <a:r>
              <a:rPr lang="en-GB" b="1" dirty="0"/>
              <a:t>Growing up and their body</a:t>
            </a:r>
            <a:r>
              <a:rPr lang="en-GB" dirty="0"/>
              <a:t> children learn about: </a:t>
            </a:r>
          </a:p>
          <a:p>
            <a:pPr lvl="0"/>
            <a:r>
              <a:rPr lang="en-GB" dirty="0"/>
              <a:t>Making choices and decisions </a:t>
            </a:r>
          </a:p>
          <a:p>
            <a:pPr lvl="0"/>
            <a:r>
              <a:rPr lang="en-GB" dirty="0"/>
              <a:t>Looking after their body and keeping clean </a:t>
            </a:r>
          </a:p>
          <a:p>
            <a:pPr lvl="0"/>
            <a:r>
              <a:rPr lang="en-GB" dirty="0"/>
              <a:t>How their bodies change as they grow </a:t>
            </a:r>
          </a:p>
          <a:p>
            <a:pPr lvl="0"/>
            <a:r>
              <a:rPr lang="en-GB" dirty="0"/>
              <a:t>Names of parts of their body and names for private body parts; we use the words penis, vulva, bottom, nipples </a:t>
            </a:r>
          </a:p>
          <a:p>
            <a:pPr lvl="0"/>
            <a:r>
              <a:rPr lang="en-GB" dirty="0"/>
              <a:t>Parts of their body are private  </a:t>
            </a:r>
          </a:p>
          <a:p>
            <a:pPr lvl="0"/>
            <a:r>
              <a:rPr lang="en-GB" dirty="0"/>
              <a:t>Other people should not touch the private parts of their body </a:t>
            </a:r>
          </a:p>
          <a:p>
            <a:pPr lvl="0"/>
            <a:r>
              <a:rPr lang="en-GB" dirty="0"/>
              <a:t>What behaviour is okay in public and what is okay in private (for example pulling pants up before leaving the bathroom). </a:t>
            </a:r>
          </a:p>
          <a:p>
            <a:pPr marL="0" indent="0">
              <a:buNone/>
            </a:pPr>
            <a:endParaRPr lang="en-GB"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23917" y="571061"/>
            <a:ext cx="2052735" cy="588561"/>
          </a:xfrm>
          <a:prstGeom prst="rect">
            <a:avLst/>
          </a:prstGeom>
        </p:spPr>
      </p:pic>
    </p:spTree>
    <p:extLst>
      <p:ext uri="{BB962C8B-B14F-4D97-AF65-F5344CB8AC3E}">
        <p14:creationId xmlns:p14="http://schemas.microsoft.com/office/powerpoint/2010/main" val="41648796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514" y="274638"/>
            <a:ext cx="7301678" cy="1498178"/>
          </a:xfrm>
        </p:spPr>
        <p:txBody>
          <a:bodyPr>
            <a:normAutofit/>
          </a:bodyPr>
          <a:lstStyle/>
          <a:p>
            <a:pPr algn="l"/>
            <a:r>
              <a:rPr lang="en-GB" sz="2800" dirty="0">
                <a:latin typeface="Calibri Light" panose="020F0302020204030204" pitchFamily="34" charset="0"/>
                <a:cs typeface="Calibri Light" panose="020F0302020204030204" pitchFamily="34" charset="0"/>
              </a:rPr>
              <a:t>First Level</a:t>
            </a:r>
          </a:p>
        </p:txBody>
      </p:sp>
      <p:sp>
        <p:nvSpPr>
          <p:cNvPr id="3" name="Content Placeholder 2"/>
          <p:cNvSpPr>
            <a:spLocks noGrp="1"/>
          </p:cNvSpPr>
          <p:nvPr>
            <p:ph idx="1"/>
          </p:nvPr>
        </p:nvSpPr>
        <p:spPr>
          <a:xfrm>
            <a:off x="522514" y="1556793"/>
            <a:ext cx="9688286" cy="4525963"/>
          </a:xfrm>
        </p:spPr>
        <p:txBody>
          <a:bodyPr>
            <a:normAutofit/>
          </a:bodyPr>
          <a:lstStyle/>
          <a:p>
            <a:pPr marL="0" indent="0">
              <a:buNone/>
            </a:pPr>
            <a:r>
              <a:rPr lang="en-GB" b="1" dirty="0"/>
              <a:t>How human life begins, pregnancy and birth</a:t>
            </a:r>
            <a:r>
              <a:rPr lang="en-GB" dirty="0"/>
              <a:t> children learn about: </a:t>
            </a:r>
          </a:p>
          <a:p>
            <a:pPr lvl="0"/>
            <a:r>
              <a:rPr lang="en-GB" dirty="0"/>
              <a:t>The life cycles of plants and animals </a:t>
            </a:r>
          </a:p>
          <a:p>
            <a:pPr lvl="0"/>
            <a:r>
              <a:rPr lang="en-GB" dirty="0"/>
              <a:t>How a baby is made (conception) </a:t>
            </a:r>
          </a:p>
          <a:p>
            <a:pPr lvl="0"/>
            <a:r>
              <a:rPr lang="en-GB" dirty="0"/>
              <a:t>Pregnancy and how a baby is born </a:t>
            </a:r>
          </a:p>
          <a:p>
            <a:pPr lvl="0"/>
            <a:r>
              <a:rPr lang="en-GB" dirty="0"/>
              <a:t>What a baby needs and how to care for a baby.</a:t>
            </a:r>
          </a:p>
          <a:p>
            <a:endParaRPr lang="en-GB" dirty="0"/>
          </a:p>
          <a:p>
            <a:pPr marL="0" indent="0">
              <a:buNone/>
            </a:pPr>
            <a:r>
              <a:rPr lang="en-GB" dirty="0"/>
              <a:t>Information for parents and carers about RSHP learning at First Level at school and at home: </a:t>
            </a:r>
            <a:r>
              <a:rPr lang="en-GB" dirty="0">
                <a:hlinkClick r:id="rId3"/>
              </a:rPr>
              <a:t>https://rshp.scot/first-level/</a:t>
            </a:r>
            <a:r>
              <a:rPr lang="en-GB" dirty="0"/>
              <a:t> </a:t>
            </a:r>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12224" y="571061"/>
            <a:ext cx="1725092" cy="588561"/>
          </a:xfrm>
          <a:prstGeom prst="rect">
            <a:avLst/>
          </a:prstGeom>
        </p:spPr>
      </p:pic>
    </p:spTree>
    <p:extLst>
      <p:ext uri="{BB962C8B-B14F-4D97-AF65-F5344CB8AC3E}">
        <p14:creationId xmlns:p14="http://schemas.microsoft.com/office/powerpoint/2010/main" val="237659709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739" y="274639"/>
            <a:ext cx="6928453" cy="884983"/>
          </a:xfrm>
        </p:spPr>
        <p:txBody>
          <a:bodyPr>
            <a:normAutofit/>
          </a:bodyPr>
          <a:lstStyle/>
          <a:p>
            <a:pPr algn="l"/>
            <a:r>
              <a:rPr lang="en-GB" sz="2800" dirty="0">
                <a:latin typeface="Calibri Light" panose="020F0302020204030204" pitchFamily="34" charset="0"/>
                <a:cs typeface="Calibri Light" panose="020F0302020204030204" pitchFamily="34" charset="0"/>
              </a:rPr>
              <a:t>Second Level</a:t>
            </a:r>
          </a:p>
        </p:txBody>
      </p:sp>
      <p:sp>
        <p:nvSpPr>
          <p:cNvPr id="3" name="Content Placeholder 2"/>
          <p:cNvSpPr>
            <a:spLocks noGrp="1"/>
          </p:cNvSpPr>
          <p:nvPr>
            <p:ph idx="1"/>
          </p:nvPr>
        </p:nvSpPr>
        <p:spPr>
          <a:xfrm>
            <a:off x="895739" y="1268761"/>
            <a:ext cx="9315061" cy="4958011"/>
          </a:xfrm>
        </p:spPr>
        <p:txBody>
          <a:bodyPr>
            <a:normAutofit fontScale="92500" lnSpcReduction="20000"/>
          </a:bodyPr>
          <a:lstStyle/>
          <a:p>
            <a:pPr marL="0" indent="0">
              <a:buNone/>
            </a:pPr>
            <a:r>
              <a:rPr lang="en-GB" sz="1800" b="1" dirty="0"/>
              <a:t>Relationships</a:t>
            </a:r>
            <a:r>
              <a:rPr lang="en-GB" sz="1800" dirty="0"/>
              <a:t> children learn about: </a:t>
            </a:r>
          </a:p>
          <a:p>
            <a:pPr lvl="0"/>
            <a:r>
              <a:rPr lang="en-GB" sz="1800" dirty="0"/>
              <a:t>What makes them unique and what makes people alike and what makes us different (diversity) </a:t>
            </a:r>
          </a:p>
          <a:p>
            <a:pPr lvl="0"/>
            <a:r>
              <a:rPr lang="en-GB" sz="1800" dirty="0"/>
              <a:t>Making and having friends </a:t>
            </a:r>
          </a:p>
          <a:p>
            <a:pPr lvl="0"/>
            <a:r>
              <a:rPr lang="en-GB" sz="1800" dirty="0"/>
              <a:t>Being a boy and a girl, and that they can be any kind of boy or girl they want to be </a:t>
            </a:r>
          </a:p>
          <a:p>
            <a:pPr lvl="0"/>
            <a:r>
              <a:rPr lang="en-GB" sz="1800" dirty="0"/>
              <a:t>Loving relationships and being attracted to others </a:t>
            </a:r>
          </a:p>
          <a:p>
            <a:pPr lvl="0"/>
            <a:r>
              <a:rPr lang="en-GB" sz="1800" dirty="0"/>
              <a:t>Respect for others and the importance of being kind – in our face-to-face relationships and online.   </a:t>
            </a:r>
          </a:p>
          <a:p>
            <a:pPr marL="0" indent="0">
              <a:buNone/>
            </a:pPr>
            <a:r>
              <a:rPr lang="en-GB" sz="1800" dirty="0"/>
              <a:t> </a:t>
            </a:r>
          </a:p>
          <a:p>
            <a:pPr marL="0" indent="0">
              <a:buNone/>
            </a:pPr>
            <a:r>
              <a:rPr lang="en-GB" sz="1800" b="1" dirty="0"/>
              <a:t>Being safe </a:t>
            </a:r>
            <a:r>
              <a:rPr lang="en-GB" sz="1800" dirty="0"/>
              <a:t>children learn about: </a:t>
            </a:r>
          </a:p>
          <a:p>
            <a:pPr lvl="0"/>
            <a:r>
              <a:rPr lang="en-GB" sz="1800" dirty="0"/>
              <a:t>Social media and being safe and smart online </a:t>
            </a:r>
          </a:p>
          <a:p>
            <a:pPr lvl="0"/>
            <a:r>
              <a:rPr lang="en-GB" sz="1800" dirty="0"/>
              <a:t>Feeling safe and unsafe </a:t>
            </a:r>
          </a:p>
          <a:p>
            <a:pPr lvl="0"/>
            <a:r>
              <a:rPr lang="en-GB" sz="1800" dirty="0"/>
              <a:t>Different kinds of abuse and neglect that can happen to a child </a:t>
            </a:r>
          </a:p>
          <a:p>
            <a:pPr lvl="0"/>
            <a:r>
              <a:rPr lang="en-GB" sz="1800" dirty="0"/>
              <a:t>What we mean by consent </a:t>
            </a:r>
          </a:p>
          <a:p>
            <a:pPr lvl="0"/>
            <a:r>
              <a:rPr lang="en-GB" sz="1800" dirty="0"/>
              <a:t>Who they can go to for help and support. </a:t>
            </a:r>
          </a:p>
          <a:p>
            <a:pPr marL="0" indent="0">
              <a:buNone/>
            </a:pPr>
            <a:endParaRPr lang="en-GB" sz="1800"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12224" y="422849"/>
            <a:ext cx="1725092" cy="588561"/>
          </a:xfrm>
          <a:prstGeom prst="rect">
            <a:avLst/>
          </a:prstGeom>
        </p:spPr>
      </p:pic>
    </p:spTree>
    <p:extLst>
      <p:ext uri="{BB962C8B-B14F-4D97-AF65-F5344CB8AC3E}">
        <p14:creationId xmlns:p14="http://schemas.microsoft.com/office/powerpoint/2010/main" val="314363720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465" y="274639"/>
            <a:ext cx="7133727" cy="994121"/>
          </a:xfrm>
        </p:spPr>
        <p:txBody>
          <a:bodyPr>
            <a:normAutofit/>
          </a:bodyPr>
          <a:lstStyle/>
          <a:p>
            <a:pPr algn="l"/>
            <a:r>
              <a:rPr lang="en-GB" sz="2800" dirty="0">
                <a:latin typeface="Calibri Light" panose="020F0302020204030204" pitchFamily="34" charset="0"/>
                <a:cs typeface="Calibri Light" panose="020F0302020204030204" pitchFamily="34" charset="0"/>
              </a:rPr>
              <a:t>Second Level</a:t>
            </a:r>
          </a:p>
        </p:txBody>
      </p:sp>
      <p:sp>
        <p:nvSpPr>
          <p:cNvPr id="3" name="Content Placeholder 2"/>
          <p:cNvSpPr>
            <a:spLocks noGrp="1"/>
          </p:cNvSpPr>
          <p:nvPr>
            <p:ph idx="1"/>
          </p:nvPr>
        </p:nvSpPr>
        <p:spPr>
          <a:xfrm>
            <a:off x="690465" y="1412777"/>
            <a:ext cx="9520335" cy="5030019"/>
          </a:xfrm>
        </p:spPr>
        <p:txBody>
          <a:bodyPr>
            <a:normAutofit/>
          </a:bodyPr>
          <a:lstStyle/>
          <a:p>
            <a:pPr marL="0" indent="0">
              <a:buNone/>
            </a:pPr>
            <a:r>
              <a:rPr lang="en-GB" sz="1800" b="1" dirty="0"/>
              <a:t>Growing up and learning about their body </a:t>
            </a:r>
            <a:r>
              <a:rPr lang="en-GB" sz="1800" dirty="0"/>
              <a:t>children learn about: </a:t>
            </a:r>
          </a:p>
          <a:p>
            <a:pPr lvl="0"/>
            <a:r>
              <a:rPr lang="en-GB" sz="1800" dirty="0"/>
              <a:t>Making choices and decisions </a:t>
            </a:r>
          </a:p>
          <a:p>
            <a:pPr lvl="0"/>
            <a:r>
              <a:rPr lang="en-GB" sz="1800" dirty="0"/>
              <a:t>Looking after their body and keeping clean </a:t>
            </a:r>
          </a:p>
          <a:p>
            <a:pPr lvl="0"/>
            <a:r>
              <a:rPr lang="en-GB" sz="1800" dirty="0"/>
              <a:t>Puberty and how the bodies and emotions of both girls and boys change as they grow </a:t>
            </a:r>
          </a:p>
          <a:p>
            <a:pPr lvl="0"/>
            <a:r>
              <a:rPr lang="en-GB" sz="1800" dirty="0"/>
              <a:t>What ‘having sex’ is and about contraception and condoms.  </a:t>
            </a:r>
          </a:p>
          <a:p>
            <a:pPr marL="0" indent="0">
              <a:buNone/>
            </a:pPr>
            <a:r>
              <a:rPr lang="en-GB" sz="1800" dirty="0"/>
              <a:t> </a:t>
            </a:r>
          </a:p>
          <a:p>
            <a:pPr marL="0" indent="0">
              <a:buNone/>
            </a:pPr>
            <a:r>
              <a:rPr lang="en-GB" sz="1800" b="1" dirty="0"/>
              <a:t>Conception, pregnancy, birth and being a parent/carer </a:t>
            </a:r>
            <a:r>
              <a:rPr lang="en-GB" sz="1800" dirty="0"/>
              <a:t>children learn about: </a:t>
            </a:r>
          </a:p>
          <a:p>
            <a:pPr lvl="0"/>
            <a:r>
              <a:rPr lang="en-GB" sz="1800" dirty="0"/>
              <a:t>How a baby is made (conception) </a:t>
            </a:r>
          </a:p>
          <a:p>
            <a:pPr lvl="0"/>
            <a:r>
              <a:rPr lang="en-GB" sz="1800" dirty="0"/>
              <a:t>Pregnancy and how a baby is born </a:t>
            </a:r>
          </a:p>
          <a:p>
            <a:pPr lvl="0"/>
            <a:r>
              <a:rPr lang="en-GB" sz="1800" dirty="0"/>
              <a:t>Being a parent and thinking about what kind of parent they would be.</a:t>
            </a:r>
          </a:p>
          <a:p>
            <a:pPr marL="0" indent="0">
              <a:buNone/>
            </a:pPr>
            <a:endParaRPr lang="en-GB" sz="1800" dirty="0"/>
          </a:p>
          <a:p>
            <a:pPr marL="0" indent="0">
              <a:buNone/>
            </a:pPr>
            <a:r>
              <a:rPr lang="en-GB" sz="1800" dirty="0"/>
              <a:t>Information for parents and carers about RSHP learning at Second Level at school and at home: </a:t>
            </a:r>
            <a:r>
              <a:rPr lang="en-GB" sz="1800" dirty="0">
                <a:hlinkClick r:id="rId3"/>
              </a:rPr>
              <a:t>https://rshp.scot/second-level/</a:t>
            </a:r>
            <a:r>
              <a:rPr lang="en-GB" sz="1800" dirty="0"/>
              <a:t> </a:t>
            </a:r>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12224" y="571061"/>
            <a:ext cx="1725092" cy="588561"/>
          </a:xfrm>
          <a:prstGeom prst="rect">
            <a:avLst/>
          </a:prstGeom>
        </p:spPr>
      </p:pic>
    </p:spTree>
    <p:extLst>
      <p:ext uri="{BB962C8B-B14F-4D97-AF65-F5344CB8AC3E}">
        <p14:creationId xmlns:p14="http://schemas.microsoft.com/office/powerpoint/2010/main" val="403091970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latin typeface="Calibri Light" panose="020F0302020204030204" pitchFamily="34" charset="0"/>
                <a:cs typeface="Calibri Light" panose="020F0302020204030204" pitchFamily="34" charset="0"/>
              </a:rPr>
              <a:t>Parents and Carers</a:t>
            </a:r>
          </a:p>
        </p:txBody>
      </p:sp>
      <p:sp>
        <p:nvSpPr>
          <p:cNvPr id="3" name="Content Placeholder 2"/>
          <p:cNvSpPr>
            <a:spLocks noGrp="1"/>
          </p:cNvSpPr>
          <p:nvPr>
            <p:ph idx="1"/>
          </p:nvPr>
        </p:nvSpPr>
        <p:spPr/>
        <p:txBody>
          <a:bodyPr>
            <a:normAutofit/>
          </a:bodyPr>
          <a:lstStyle/>
          <a:p>
            <a:r>
              <a:rPr lang="en-GB" sz="2400" dirty="0"/>
              <a:t>Across this resource, and in our school approach to RSHP education, there is an acknowledgement that parents and carers are the primary educators of their children.</a:t>
            </a:r>
          </a:p>
          <a:p>
            <a:r>
              <a:rPr lang="en-GB" sz="2400" dirty="0"/>
              <a:t>By learning together at home and school we can help consolidate learning – it’s a partnership approach.</a:t>
            </a:r>
          </a:p>
        </p:txBody>
      </p:sp>
      <p:pic>
        <p:nvPicPr>
          <p:cNvPr id="4" name="Picture 3">
            <a:extLst>
              <a:ext uri="{FF2B5EF4-FFF2-40B4-BE49-F238E27FC236}">
                <a16:creationId xmlns:a16="http://schemas.microsoft.com/office/drawing/2014/main" id="{8AB04F95-89E2-EE4B-8D62-8A6C56609E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12224" y="571061"/>
            <a:ext cx="1725092" cy="58856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03333" y="5268487"/>
            <a:ext cx="3139583" cy="553998"/>
          </a:xfrm>
          <a:prstGeom prst="rect">
            <a:avLst/>
          </a:prstGeom>
          <a:noFill/>
        </p:spPr>
        <p:txBody>
          <a:bodyPr wrap="square" rtlCol="0">
            <a:spAutoFit/>
          </a:bodyPr>
          <a:lstStyle/>
          <a:p>
            <a:r>
              <a:rPr lang="en-US" sz="3000" b="1" dirty="0">
                <a:solidFill>
                  <a:schemeClr val="bg1"/>
                </a:solidFill>
                <a:latin typeface="Nunito" charset="0"/>
                <a:ea typeface="Nunito" charset="0"/>
                <a:cs typeface="Nunito" charset="0"/>
              </a:rPr>
              <a:t>https://rshp.scot/</a:t>
            </a:r>
          </a:p>
        </p:txBody>
      </p:sp>
      <p:pic>
        <p:nvPicPr>
          <p:cNvPr id="6" name="Picture 5">
            <a:extLst>
              <a:ext uri="{FF2B5EF4-FFF2-40B4-BE49-F238E27FC236}">
                <a16:creationId xmlns:a16="http://schemas.microsoft.com/office/drawing/2014/main" id="{C7241769-6C4F-416C-8650-5A80BCDE78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6088" y="1844825"/>
            <a:ext cx="2514782" cy="2510639"/>
          </a:xfrm>
          <a:prstGeom prst="rect">
            <a:avLst/>
          </a:prstGeom>
        </p:spPr>
      </p:pic>
      <p:sp>
        <p:nvSpPr>
          <p:cNvPr id="7" name="Subtitle 2">
            <a:extLst>
              <a:ext uri="{FF2B5EF4-FFF2-40B4-BE49-F238E27FC236}">
                <a16:creationId xmlns:a16="http://schemas.microsoft.com/office/drawing/2014/main" id="{688BE77A-CC7B-4DAD-A99E-166EA936B216}"/>
              </a:ext>
            </a:extLst>
          </p:cNvPr>
          <p:cNvSpPr txBox="1">
            <a:spLocks/>
          </p:cNvSpPr>
          <p:nvPr/>
        </p:nvSpPr>
        <p:spPr>
          <a:xfrm>
            <a:off x="4943872" y="2370946"/>
            <a:ext cx="4932040" cy="55399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400" dirty="0">
                <a:cs typeface="Calibri Light" panose="020F0302020204030204" pitchFamily="34" charset="0"/>
              </a:rPr>
              <a:t>If you have further questions about the RSHP resource the FAQ section on the site may be of help: </a:t>
            </a:r>
            <a:r>
              <a:rPr lang="en-GB" sz="2400" dirty="0">
                <a:cs typeface="Calibri Light" panose="020F0302020204030204" pitchFamily="34" charset="0"/>
                <a:hlinkClick r:id="rId4"/>
              </a:rPr>
              <a:t>https://rshp.scot/faq/</a:t>
            </a:r>
            <a:r>
              <a:rPr lang="en-GB" sz="2400" dirty="0">
                <a:cs typeface="Calibri Light" panose="020F0302020204030204" pitchFamily="34" charset="0"/>
              </a:rPr>
              <a:t> </a:t>
            </a:r>
          </a:p>
        </p:txBody>
      </p:sp>
      <p:sp>
        <p:nvSpPr>
          <p:cNvPr id="3" name="TextBox 2">
            <a:extLst>
              <a:ext uri="{FF2B5EF4-FFF2-40B4-BE49-F238E27FC236}">
                <a16:creationId xmlns:a16="http://schemas.microsoft.com/office/drawing/2014/main" id="{D621669E-24AD-4C27-9C42-919703CFADE0}"/>
              </a:ext>
            </a:extLst>
          </p:cNvPr>
          <p:cNvSpPr txBox="1"/>
          <p:nvPr/>
        </p:nvSpPr>
        <p:spPr>
          <a:xfrm>
            <a:off x="1492898" y="5268487"/>
            <a:ext cx="8696131" cy="954107"/>
          </a:xfrm>
          <a:prstGeom prst="rect">
            <a:avLst/>
          </a:prstGeom>
          <a:noFill/>
        </p:spPr>
        <p:txBody>
          <a:bodyPr wrap="square" rtlCol="0">
            <a:spAutoFit/>
          </a:bodyPr>
          <a:lstStyle/>
          <a:p>
            <a:r>
              <a:rPr lang="en-GB" sz="2800" dirty="0"/>
              <a:t>However, please do not hesitate to contact school if you have any concerns or questions.</a:t>
            </a:r>
          </a:p>
        </p:txBody>
      </p:sp>
    </p:spTree>
    <p:extLst>
      <p:ext uri="{BB962C8B-B14F-4D97-AF65-F5344CB8AC3E}">
        <p14:creationId xmlns:p14="http://schemas.microsoft.com/office/powerpoint/2010/main" val="36008070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2DC3770-E5B4-4170-B362-D791BF24E9BD}"/>
              </a:ext>
            </a:extLst>
          </p:cNvPr>
          <p:cNvSpPr/>
          <p:nvPr/>
        </p:nvSpPr>
        <p:spPr>
          <a:xfrm>
            <a:off x="128037" y="353087"/>
            <a:ext cx="11027643" cy="6001643"/>
          </a:xfrm>
          <a:prstGeom prst="rect">
            <a:avLst/>
          </a:prstGeom>
        </p:spPr>
        <p:txBody>
          <a:bodyPr wrap="square">
            <a:spAutoFit/>
          </a:bodyPr>
          <a:lstStyle/>
          <a:p>
            <a:r>
              <a:rPr lang="en-GB" sz="3200" b="1" dirty="0"/>
              <a:t>FAQs</a:t>
            </a:r>
          </a:p>
          <a:p>
            <a:r>
              <a:rPr lang="en-GB" sz="3200" i="1" dirty="0"/>
              <a:t>Q: Can I opt out of parts of the programme?</a:t>
            </a:r>
          </a:p>
          <a:p>
            <a:r>
              <a:rPr lang="en-GB" sz="3200" dirty="0"/>
              <a:t>A: Yes but we encourage parents / carers to allow their children to be part of all of the programme.  Discussion needs to take place as to what specific parts of the curriculum a child is not to be taught</a:t>
            </a:r>
          </a:p>
          <a:p>
            <a:endParaRPr lang="en-GB" sz="3200" dirty="0"/>
          </a:p>
          <a:p>
            <a:r>
              <a:rPr lang="en-GB" sz="3200" i="1" dirty="0"/>
              <a:t>Q: Will my child hear about this from other children?</a:t>
            </a:r>
          </a:p>
          <a:p>
            <a:r>
              <a:rPr lang="en-GB" sz="3200" dirty="0"/>
              <a:t>A: Yes. We always ask children to respect the wishes of families who have opted out and to treat this with understanding. However, invariably, children ask questions of each other. </a:t>
            </a:r>
          </a:p>
        </p:txBody>
      </p:sp>
    </p:spTree>
    <p:extLst>
      <p:ext uri="{BB962C8B-B14F-4D97-AF65-F5344CB8AC3E}">
        <p14:creationId xmlns:p14="http://schemas.microsoft.com/office/powerpoint/2010/main" val="30660214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2DC3770-E5B4-4170-B362-D791BF24E9BD}"/>
              </a:ext>
            </a:extLst>
          </p:cNvPr>
          <p:cNvSpPr/>
          <p:nvPr/>
        </p:nvSpPr>
        <p:spPr>
          <a:xfrm>
            <a:off x="60960" y="363915"/>
            <a:ext cx="11027643" cy="6494085"/>
          </a:xfrm>
          <a:prstGeom prst="rect">
            <a:avLst/>
          </a:prstGeom>
        </p:spPr>
        <p:txBody>
          <a:bodyPr wrap="square">
            <a:spAutoFit/>
          </a:bodyPr>
          <a:lstStyle/>
          <a:p>
            <a:r>
              <a:rPr lang="en-GB" sz="3200" i="1" dirty="0"/>
              <a:t>Q: What happens if a child is upset or anxious? </a:t>
            </a:r>
          </a:p>
          <a:p>
            <a:r>
              <a:rPr lang="en-GB" sz="3200" dirty="0"/>
              <a:t>A: We are trained to manage children’s anxiety in a supportive way. We would let you know so that you could also support at home. </a:t>
            </a:r>
          </a:p>
          <a:p>
            <a:endParaRPr lang="en-GB" sz="3200" dirty="0"/>
          </a:p>
          <a:p>
            <a:r>
              <a:rPr lang="en-GB" sz="3200" i="1" dirty="0"/>
              <a:t>Q: What if I am worried as a parent about the impact on my child or about sensitive family information such as adoption, assisted conception etc?</a:t>
            </a:r>
          </a:p>
          <a:p>
            <a:r>
              <a:rPr lang="en-GB" sz="3200" dirty="0"/>
              <a:t>A: If you feel comfortable, please let us know about any issues that you feel might arise. We will always treat this information confidentially and will not share information without your prior permission except for reasons of child protection.  </a:t>
            </a:r>
          </a:p>
        </p:txBody>
      </p:sp>
    </p:spTree>
    <p:extLst>
      <p:ext uri="{BB962C8B-B14F-4D97-AF65-F5344CB8AC3E}">
        <p14:creationId xmlns:p14="http://schemas.microsoft.com/office/powerpoint/2010/main" val="302846722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C115E9-53E3-4AB1-8E21-42A537F1E66C}"/>
              </a:ext>
            </a:extLst>
          </p:cNvPr>
          <p:cNvSpPr>
            <a:spLocks noGrp="1"/>
          </p:cNvSpPr>
          <p:nvPr>
            <p:ph type="ctrTitle"/>
          </p:nvPr>
        </p:nvSpPr>
        <p:spPr>
          <a:xfrm>
            <a:off x="1088136" y="1432223"/>
            <a:ext cx="9930384" cy="3035808"/>
          </a:xfrm>
        </p:spPr>
        <p:txBody>
          <a:bodyPr/>
          <a:lstStyle/>
          <a:p>
            <a:r>
              <a:rPr lang="en-GB" sz="8000" dirty="0"/>
              <a:t>Questions / comments</a:t>
            </a:r>
          </a:p>
        </p:txBody>
      </p:sp>
    </p:spTree>
    <p:extLst>
      <p:ext uri="{BB962C8B-B14F-4D97-AF65-F5344CB8AC3E}">
        <p14:creationId xmlns:p14="http://schemas.microsoft.com/office/powerpoint/2010/main" val="14238031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85980E-D468-4E4A-809D-9FDC074DC6A8}"/>
              </a:ext>
            </a:extLst>
          </p:cNvPr>
          <p:cNvSpPr>
            <a:spLocks noGrp="1"/>
          </p:cNvSpPr>
          <p:nvPr>
            <p:ph type="ctrTitle"/>
          </p:nvPr>
        </p:nvSpPr>
        <p:spPr/>
        <p:txBody>
          <a:bodyPr/>
          <a:lstStyle/>
          <a:p>
            <a:r>
              <a:rPr lang="en-GB" dirty="0"/>
              <a:t>Mental health &amp; emotional wellbeing</a:t>
            </a:r>
          </a:p>
        </p:txBody>
      </p:sp>
    </p:spTree>
    <p:extLst>
      <p:ext uri="{BB962C8B-B14F-4D97-AF65-F5344CB8AC3E}">
        <p14:creationId xmlns:p14="http://schemas.microsoft.com/office/powerpoint/2010/main" val="14838460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9694D6-B22F-41A7-84EF-9C606D42A0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7894" y="578498"/>
            <a:ext cx="5666791" cy="5374433"/>
          </a:xfrm>
          <a:prstGeom prst="rect">
            <a:avLst/>
          </a:prstGeom>
        </p:spPr>
      </p:pic>
      <p:sp>
        <p:nvSpPr>
          <p:cNvPr id="3" name="Rectangle 2">
            <a:extLst>
              <a:ext uri="{FF2B5EF4-FFF2-40B4-BE49-F238E27FC236}">
                <a16:creationId xmlns:a16="http://schemas.microsoft.com/office/drawing/2014/main" id="{9A7EF079-E9EC-4755-8D81-EB325266ABAA}"/>
              </a:ext>
            </a:extLst>
          </p:cNvPr>
          <p:cNvSpPr/>
          <p:nvPr/>
        </p:nvSpPr>
        <p:spPr>
          <a:xfrm>
            <a:off x="827315" y="251556"/>
            <a:ext cx="6096000" cy="6186309"/>
          </a:xfrm>
          <a:prstGeom prst="rect">
            <a:avLst/>
          </a:prstGeom>
        </p:spPr>
        <p:txBody>
          <a:bodyPr>
            <a:spAutoFit/>
          </a:bodyPr>
          <a:lstStyle/>
          <a:p>
            <a:r>
              <a:rPr lang="en-GB" sz="4400" dirty="0"/>
              <a:t>SHANARRI wheel</a:t>
            </a:r>
          </a:p>
          <a:p>
            <a:r>
              <a:rPr lang="en-GB" sz="4400" dirty="0"/>
              <a:t>S – safe</a:t>
            </a:r>
          </a:p>
          <a:p>
            <a:r>
              <a:rPr lang="en-GB" sz="4400" dirty="0"/>
              <a:t>H – healthy</a:t>
            </a:r>
          </a:p>
          <a:p>
            <a:r>
              <a:rPr lang="en-GB" sz="4400" dirty="0"/>
              <a:t>A – achieving</a:t>
            </a:r>
          </a:p>
          <a:p>
            <a:r>
              <a:rPr lang="en-GB" sz="4400" dirty="0"/>
              <a:t>N – nurtured</a:t>
            </a:r>
          </a:p>
          <a:p>
            <a:r>
              <a:rPr lang="en-GB" sz="4400" dirty="0"/>
              <a:t>A – active</a:t>
            </a:r>
          </a:p>
          <a:p>
            <a:r>
              <a:rPr lang="en-GB" sz="4400" dirty="0"/>
              <a:t>R – respected</a:t>
            </a:r>
          </a:p>
          <a:p>
            <a:r>
              <a:rPr lang="en-GB" sz="4400" dirty="0"/>
              <a:t>R – responsible</a:t>
            </a:r>
          </a:p>
          <a:p>
            <a:r>
              <a:rPr lang="en-GB" sz="4400" dirty="0"/>
              <a:t>I - included</a:t>
            </a:r>
          </a:p>
        </p:txBody>
      </p:sp>
    </p:spTree>
    <p:extLst>
      <p:ext uri="{BB962C8B-B14F-4D97-AF65-F5344CB8AC3E}">
        <p14:creationId xmlns:p14="http://schemas.microsoft.com/office/powerpoint/2010/main" val="41091685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4C3D9C5-314C-40B3-9192-8F7B3EEC4E52}"/>
              </a:ext>
            </a:extLst>
          </p:cNvPr>
          <p:cNvSpPr>
            <a:spLocks noGrp="1"/>
          </p:cNvSpPr>
          <p:nvPr>
            <p:ph type="title"/>
          </p:nvPr>
        </p:nvSpPr>
        <p:spPr/>
        <p:txBody>
          <a:bodyPr/>
          <a:lstStyle/>
          <a:p>
            <a:r>
              <a:rPr lang="en-GB" dirty="0"/>
              <a:t>Being well, staying well</a:t>
            </a:r>
          </a:p>
        </p:txBody>
      </p:sp>
      <p:sp>
        <p:nvSpPr>
          <p:cNvPr id="9" name="Content Placeholder 8">
            <a:extLst>
              <a:ext uri="{FF2B5EF4-FFF2-40B4-BE49-F238E27FC236}">
                <a16:creationId xmlns:a16="http://schemas.microsoft.com/office/drawing/2014/main" id="{FCFF0696-4703-4C16-B1A2-0801A9FD8025}"/>
              </a:ext>
            </a:extLst>
          </p:cNvPr>
          <p:cNvSpPr>
            <a:spLocks noGrp="1"/>
          </p:cNvSpPr>
          <p:nvPr>
            <p:ph sz="half" idx="1"/>
          </p:nvPr>
        </p:nvSpPr>
        <p:spPr/>
        <p:txBody>
          <a:bodyPr>
            <a:normAutofit/>
          </a:bodyPr>
          <a:lstStyle/>
          <a:p>
            <a:r>
              <a:rPr lang="en-GB" sz="3200" dirty="0"/>
              <a:t>Keep connected</a:t>
            </a:r>
          </a:p>
          <a:p>
            <a:r>
              <a:rPr lang="en-GB" sz="3200" dirty="0"/>
              <a:t>Do something you are good at</a:t>
            </a:r>
          </a:p>
          <a:p>
            <a:r>
              <a:rPr lang="en-GB" sz="3200" dirty="0"/>
              <a:t>Respect yourself</a:t>
            </a:r>
          </a:p>
          <a:p>
            <a:r>
              <a:rPr lang="en-GB" sz="3200" dirty="0"/>
              <a:t>Stay healthy</a:t>
            </a:r>
          </a:p>
          <a:p>
            <a:r>
              <a:rPr lang="en-GB" sz="3200" dirty="0"/>
              <a:t>Have fun</a:t>
            </a:r>
          </a:p>
        </p:txBody>
      </p:sp>
      <p:sp>
        <p:nvSpPr>
          <p:cNvPr id="10" name="Content Placeholder 9">
            <a:extLst>
              <a:ext uri="{FF2B5EF4-FFF2-40B4-BE49-F238E27FC236}">
                <a16:creationId xmlns:a16="http://schemas.microsoft.com/office/drawing/2014/main" id="{91383A4B-3CDB-4076-BBC7-0C2C798D6779}"/>
              </a:ext>
            </a:extLst>
          </p:cNvPr>
          <p:cNvSpPr>
            <a:spLocks noGrp="1"/>
          </p:cNvSpPr>
          <p:nvPr>
            <p:ph sz="half" idx="2"/>
          </p:nvPr>
        </p:nvSpPr>
        <p:spPr/>
        <p:txBody>
          <a:bodyPr>
            <a:normAutofit/>
          </a:bodyPr>
          <a:lstStyle/>
          <a:p>
            <a:r>
              <a:rPr lang="en-GB" sz="3200" dirty="0"/>
              <a:t>Become a problem solver</a:t>
            </a:r>
          </a:p>
          <a:p>
            <a:r>
              <a:rPr lang="en-GB" sz="3200" dirty="0"/>
              <a:t>Ask for help</a:t>
            </a:r>
          </a:p>
          <a:p>
            <a:r>
              <a:rPr lang="en-GB" sz="3200" dirty="0"/>
              <a:t>Belong to a group</a:t>
            </a:r>
          </a:p>
          <a:p>
            <a:r>
              <a:rPr lang="en-GB" sz="3200" dirty="0"/>
              <a:t>Be kind to others</a:t>
            </a:r>
          </a:p>
          <a:p>
            <a:r>
              <a:rPr lang="en-GB" sz="3200" dirty="0"/>
              <a:t>Make a difference</a:t>
            </a:r>
          </a:p>
        </p:txBody>
      </p:sp>
    </p:spTree>
    <p:extLst>
      <p:ext uri="{BB962C8B-B14F-4D97-AF65-F5344CB8AC3E}">
        <p14:creationId xmlns:p14="http://schemas.microsoft.com/office/powerpoint/2010/main" val="4282570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CB7278-E517-4F70-9F94-E27AE8F8AFE3}"/>
              </a:ext>
            </a:extLst>
          </p:cNvPr>
          <p:cNvSpPr/>
          <p:nvPr/>
        </p:nvSpPr>
        <p:spPr>
          <a:xfrm rot="20893382">
            <a:off x="4262709" y="1042310"/>
            <a:ext cx="3666581" cy="369332"/>
          </a:xfrm>
          <a:prstGeom prst="rect">
            <a:avLst/>
          </a:prstGeom>
        </p:spPr>
        <p:txBody>
          <a:bodyPr wrap="none">
            <a:spAutoFit/>
          </a:bodyPr>
          <a:lstStyle/>
          <a:p>
            <a:r>
              <a:rPr lang="en-GB" dirty="0"/>
              <a:t>Supported lunch/break activities</a:t>
            </a:r>
          </a:p>
        </p:txBody>
      </p:sp>
      <p:sp>
        <p:nvSpPr>
          <p:cNvPr id="4" name="Rectangle 3">
            <a:extLst>
              <a:ext uri="{FF2B5EF4-FFF2-40B4-BE49-F238E27FC236}">
                <a16:creationId xmlns:a16="http://schemas.microsoft.com/office/drawing/2014/main" id="{AEC155C5-9AAF-49AD-9D01-2FAE22B2208C}"/>
              </a:ext>
            </a:extLst>
          </p:cNvPr>
          <p:cNvSpPr/>
          <p:nvPr/>
        </p:nvSpPr>
        <p:spPr>
          <a:xfrm rot="937530">
            <a:off x="4617646" y="4214716"/>
            <a:ext cx="2956707" cy="369332"/>
          </a:xfrm>
          <a:prstGeom prst="rect">
            <a:avLst/>
          </a:prstGeom>
        </p:spPr>
        <p:txBody>
          <a:bodyPr wrap="none">
            <a:spAutoFit/>
          </a:bodyPr>
          <a:lstStyle/>
          <a:p>
            <a:r>
              <a:rPr lang="en-GB" dirty="0"/>
              <a:t>1:1 dialogue with learners</a:t>
            </a:r>
          </a:p>
        </p:txBody>
      </p:sp>
      <p:sp>
        <p:nvSpPr>
          <p:cNvPr id="5" name="Rectangle 4">
            <a:extLst>
              <a:ext uri="{FF2B5EF4-FFF2-40B4-BE49-F238E27FC236}">
                <a16:creationId xmlns:a16="http://schemas.microsoft.com/office/drawing/2014/main" id="{1FBFF9BA-4ABC-4A45-BB33-F87B67F8A143}"/>
              </a:ext>
            </a:extLst>
          </p:cNvPr>
          <p:cNvSpPr/>
          <p:nvPr/>
        </p:nvSpPr>
        <p:spPr>
          <a:xfrm rot="20631088">
            <a:off x="8460010" y="3412322"/>
            <a:ext cx="2403735" cy="369332"/>
          </a:xfrm>
          <a:prstGeom prst="rect">
            <a:avLst/>
          </a:prstGeom>
        </p:spPr>
        <p:txBody>
          <a:bodyPr wrap="none">
            <a:spAutoFit/>
          </a:bodyPr>
          <a:lstStyle/>
          <a:p>
            <a:r>
              <a:rPr lang="en-GB" dirty="0"/>
              <a:t>Partnership working </a:t>
            </a:r>
          </a:p>
        </p:txBody>
      </p:sp>
      <p:sp>
        <p:nvSpPr>
          <p:cNvPr id="6" name="Rectangle 5">
            <a:extLst>
              <a:ext uri="{FF2B5EF4-FFF2-40B4-BE49-F238E27FC236}">
                <a16:creationId xmlns:a16="http://schemas.microsoft.com/office/drawing/2014/main" id="{9F44243C-3C64-4444-9570-9B78C396627B}"/>
              </a:ext>
            </a:extLst>
          </p:cNvPr>
          <p:cNvSpPr/>
          <p:nvPr/>
        </p:nvSpPr>
        <p:spPr>
          <a:xfrm rot="20512057">
            <a:off x="4894132" y="1994033"/>
            <a:ext cx="1300164" cy="369332"/>
          </a:xfrm>
          <a:prstGeom prst="rect">
            <a:avLst/>
          </a:prstGeom>
        </p:spPr>
        <p:txBody>
          <a:bodyPr wrap="none">
            <a:spAutoFit/>
          </a:bodyPr>
          <a:lstStyle/>
          <a:p>
            <a:r>
              <a:rPr lang="en-GB" dirty="0"/>
              <a:t>Mentoring</a:t>
            </a:r>
          </a:p>
        </p:txBody>
      </p:sp>
      <p:sp>
        <p:nvSpPr>
          <p:cNvPr id="7" name="Rectangle 6">
            <a:extLst>
              <a:ext uri="{FF2B5EF4-FFF2-40B4-BE49-F238E27FC236}">
                <a16:creationId xmlns:a16="http://schemas.microsoft.com/office/drawing/2014/main" id="{E070867F-67D6-45E2-B85D-D528901A26C0}"/>
              </a:ext>
            </a:extLst>
          </p:cNvPr>
          <p:cNvSpPr/>
          <p:nvPr/>
        </p:nvSpPr>
        <p:spPr>
          <a:xfrm rot="667764">
            <a:off x="6481253" y="1856634"/>
            <a:ext cx="2233047" cy="369332"/>
          </a:xfrm>
          <a:prstGeom prst="rect">
            <a:avLst/>
          </a:prstGeom>
        </p:spPr>
        <p:txBody>
          <a:bodyPr wrap="none">
            <a:spAutoFit/>
          </a:bodyPr>
          <a:lstStyle/>
          <a:p>
            <a:r>
              <a:rPr lang="en-GB" dirty="0"/>
              <a:t>Building resilience </a:t>
            </a:r>
          </a:p>
        </p:txBody>
      </p:sp>
      <p:sp>
        <p:nvSpPr>
          <p:cNvPr id="8" name="Rectangle 7">
            <a:extLst>
              <a:ext uri="{FF2B5EF4-FFF2-40B4-BE49-F238E27FC236}">
                <a16:creationId xmlns:a16="http://schemas.microsoft.com/office/drawing/2014/main" id="{9587B918-2AD1-4032-B7DF-0CB17534E7A3}"/>
              </a:ext>
            </a:extLst>
          </p:cNvPr>
          <p:cNvSpPr/>
          <p:nvPr/>
        </p:nvSpPr>
        <p:spPr>
          <a:xfrm rot="1258429">
            <a:off x="116862" y="2572531"/>
            <a:ext cx="1713931" cy="369332"/>
          </a:xfrm>
          <a:prstGeom prst="rect">
            <a:avLst/>
          </a:prstGeom>
        </p:spPr>
        <p:txBody>
          <a:bodyPr wrap="none">
            <a:spAutoFit/>
          </a:bodyPr>
          <a:lstStyle/>
          <a:p>
            <a:r>
              <a:rPr lang="en-GB" dirty="0"/>
              <a:t>Couch to Club</a:t>
            </a:r>
          </a:p>
        </p:txBody>
      </p:sp>
      <p:sp>
        <p:nvSpPr>
          <p:cNvPr id="9" name="Rectangle 8">
            <a:extLst>
              <a:ext uri="{FF2B5EF4-FFF2-40B4-BE49-F238E27FC236}">
                <a16:creationId xmlns:a16="http://schemas.microsoft.com/office/drawing/2014/main" id="{0B74ED52-9099-4D41-8418-C9CB6E61563F}"/>
              </a:ext>
            </a:extLst>
          </p:cNvPr>
          <p:cNvSpPr/>
          <p:nvPr/>
        </p:nvSpPr>
        <p:spPr>
          <a:xfrm rot="827386">
            <a:off x="1180551" y="6136823"/>
            <a:ext cx="2550763" cy="369332"/>
          </a:xfrm>
          <a:prstGeom prst="rect">
            <a:avLst/>
          </a:prstGeom>
        </p:spPr>
        <p:txBody>
          <a:bodyPr wrap="none">
            <a:spAutoFit/>
          </a:bodyPr>
          <a:lstStyle/>
          <a:p>
            <a:r>
              <a:rPr lang="en-GB" dirty="0"/>
              <a:t>Transition programme</a:t>
            </a:r>
          </a:p>
        </p:txBody>
      </p:sp>
      <p:sp>
        <p:nvSpPr>
          <p:cNvPr id="10" name="Rectangle 9">
            <a:extLst>
              <a:ext uri="{FF2B5EF4-FFF2-40B4-BE49-F238E27FC236}">
                <a16:creationId xmlns:a16="http://schemas.microsoft.com/office/drawing/2014/main" id="{BC5BB008-8293-42D6-97DF-3DC0358A8EF4}"/>
              </a:ext>
            </a:extLst>
          </p:cNvPr>
          <p:cNvSpPr/>
          <p:nvPr/>
        </p:nvSpPr>
        <p:spPr>
          <a:xfrm rot="601957">
            <a:off x="490086" y="519796"/>
            <a:ext cx="2598917" cy="369332"/>
          </a:xfrm>
          <a:prstGeom prst="rect">
            <a:avLst/>
          </a:prstGeom>
        </p:spPr>
        <p:txBody>
          <a:bodyPr wrap="none">
            <a:spAutoFit/>
          </a:bodyPr>
          <a:lstStyle/>
          <a:p>
            <a:r>
              <a:rPr lang="en-GB" dirty="0"/>
              <a:t>Four contexts planning</a:t>
            </a:r>
          </a:p>
        </p:txBody>
      </p:sp>
      <p:sp>
        <p:nvSpPr>
          <p:cNvPr id="11" name="Rectangle 10">
            <a:extLst>
              <a:ext uri="{FF2B5EF4-FFF2-40B4-BE49-F238E27FC236}">
                <a16:creationId xmlns:a16="http://schemas.microsoft.com/office/drawing/2014/main" id="{6504CB97-0BAA-408C-8C07-21C7A15F805E}"/>
              </a:ext>
            </a:extLst>
          </p:cNvPr>
          <p:cNvSpPr/>
          <p:nvPr/>
        </p:nvSpPr>
        <p:spPr>
          <a:xfrm rot="1150947">
            <a:off x="8215827" y="5968872"/>
            <a:ext cx="1026243" cy="369332"/>
          </a:xfrm>
          <a:prstGeom prst="rect">
            <a:avLst/>
          </a:prstGeom>
        </p:spPr>
        <p:txBody>
          <a:bodyPr wrap="none">
            <a:spAutoFit/>
          </a:bodyPr>
          <a:lstStyle/>
          <a:p>
            <a:r>
              <a:rPr lang="en-GB" dirty="0"/>
              <a:t>GIRFEC</a:t>
            </a:r>
          </a:p>
        </p:txBody>
      </p:sp>
      <p:sp>
        <p:nvSpPr>
          <p:cNvPr id="12" name="Rectangle 11">
            <a:extLst>
              <a:ext uri="{FF2B5EF4-FFF2-40B4-BE49-F238E27FC236}">
                <a16:creationId xmlns:a16="http://schemas.microsoft.com/office/drawing/2014/main" id="{DCF71053-4F9F-45EB-BAFA-B42044000DDB}"/>
              </a:ext>
            </a:extLst>
          </p:cNvPr>
          <p:cNvSpPr/>
          <p:nvPr/>
        </p:nvSpPr>
        <p:spPr>
          <a:xfrm rot="20385942">
            <a:off x="60877" y="4830537"/>
            <a:ext cx="2618024" cy="369332"/>
          </a:xfrm>
          <a:prstGeom prst="rect">
            <a:avLst/>
          </a:prstGeom>
        </p:spPr>
        <p:txBody>
          <a:bodyPr wrap="none">
            <a:spAutoFit/>
          </a:bodyPr>
          <a:lstStyle/>
          <a:p>
            <a:r>
              <a:rPr lang="en-GB" dirty="0"/>
              <a:t>Attainment discussions</a:t>
            </a:r>
          </a:p>
        </p:txBody>
      </p:sp>
      <p:sp>
        <p:nvSpPr>
          <p:cNvPr id="13" name="Rectangle 12">
            <a:extLst>
              <a:ext uri="{FF2B5EF4-FFF2-40B4-BE49-F238E27FC236}">
                <a16:creationId xmlns:a16="http://schemas.microsoft.com/office/drawing/2014/main" id="{B1221420-6B7C-445A-A862-2263D452F9B7}"/>
              </a:ext>
            </a:extLst>
          </p:cNvPr>
          <p:cNvSpPr/>
          <p:nvPr/>
        </p:nvSpPr>
        <p:spPr>
          <a:xfrm rot="20341205">
            <a:off x="9650398" y="1164297"/>
            <a:ext cx="1680268" cy="369332"/>
          </a:xfrm>
          <a:prstGeom prst="rect">
            <a:avLst/>
          </a:prstGeom>
        </p:spPr>
        <p:txBody>
          <a:bodyPr wrap="none">
            <a:spAutoFit/>
          </a:bodyPr>
          <a:lstStyle/>
          <a:p>
            <a:r>
              <a:rPr lang="en-GB" dirty="0"/>
              <a:t>Nurture space</a:t>
            </a:r>
          </a:p>
        </p:txBody>
      </p:sp>
      <p:sp>
        <p:nvSpPr>
          <p:cNvPr id="14" name="Rectangle 13">
            <a:extLst>
              <a:ext uri="{FF2B5EF4-FFF2-40B4-BE49-F238E27FC236}">
                <a16:creationId xmlns:a16="http://schemas.microsoft.com/office/drawing/2014/main" id="{66EEC362-E1A0-4FF9-B626-FBB872D63C02}"/>
              </a:ext>
            </a:extLst>
          </p:cNvPr>
          <p:cNvSpPr/>
          <p:nvPr/>
        </p:nvSpPr>
        <p:spPr>
          <a:xfrm rot="20462330">
            <a:off x="1982982" y="3244334"/>
            <a:ext cx="1412374" cy="369332"/>
          </a:xfrm>
          <a:prstGeom prst="rect">
            <a:avLst/>
          </a:prstGeom>
        </p:spPr>
        <p:txBody>
          <a:bodyPr wrap="none">
            <a:spAutoFit/>
          </a:bodyPr>
          <a:lstStyle/>
          <a:p>
            <a:r>
              <a:rPr lang="en-GB" dirty="0"/>
              <a:t>Trinity Mile</a:t>
            </a:r>
          </a:p>
        </p:txBody>
      </p:sp>
      <p:sp>
        <p:nvSpPr>
          <p:cNvPr id="15" name="Rectangle 14">
            <a:extLst>
              <a:ext uri="{FF2B5EF4-FFF2-40B4-BE49-F238E27FC236}">
                <a16:creationId xmlns:a16="http://schemas.microsoft.com/office/drawing/2014/main" id="{282A23E7-02F3-4DBE-BC57-3D2B72704161}"/>
              </a:ext>
            </a:extLst>
          </p:cNvPr>
          <p:cNvSpPr/>
          <p:nvPr/>
        </p:nvSpPr>
        <p:spPr>
          <a:xfrm rot="742321">
            <a:off x="2262833" y="2331551"/>
            <a:ext cx="2034981" cy="369332"/>
          </a:xfrm>
          <a:prstGeom prst="rect">
            <a:avLst/>
          </a:prstGeom>
        </p:spPr>
        <p:txBody>
          <a:bodyPr wrap="none">
            <a:spAutoFit/>
          </a:bodyPr>
          <a:lstStyle/>
          <a:p>
            <a:r>
              <a:rPr lang="en-GB" dirty="0"/>
              <a:t>Outdoor learning</a:t>
            </a:r>
          </a:p>
        </p:txBody>
      </p:sp>
      <p:sp>
        <p:nvSpPr>
          <p:cNvPr id="16" name="Rectangle 15">
            <a:extLst>
              <a:ext uri="{FF2B5EF4-FFF2-40B4-BE49-F238E27FC236}">
                <a16:creationId xmlns:a16="http://schemas.microsoft.com/office/drawing/2014/main" id="{75A320F6-6426-45EB-B43A-644E3832FEB4}"/>
              </a:ext>
            </a:extLst>
          </p:cNvPr>
          <p:cNvSpPr/>
          <p:nvPr/>
        </p:nvSpPr>
        <p:spPr>
          <a:xfrm rot="884019">
            <a:off x="9298178" y="5278407"/>
            <a:ext cx="1487651" cy="369332"/>
          </a:xfrm>
          <a:prstGeom prst="rect">
            <a:avLst/>
          </a:prstGeom>
        </p:spPr>
        <p:txBody>
          <a:bodyPr wrap="none">
            <a:spAutoFit/>
          </a:bodyPr>
          <a:lstStyle/>
          <a:p>
            <a:r>
              <a:rPr lang="en-GB" dirty="0"/>
              <a:t>Trinity Talks</a:t>
            </a:r>
          </a:p>
        </p:txBody>
      </p:sp>
      <p:sp>
        <p:nvSpPr>
          <p:cNvPr id="17" name="Rectangle 16">
            <a:extLst>
              <a:ext uri="{FF2B5EF4-FFF2-40B4-BE49-F238E27FC236}">
                <a16:creationId xmlns:a16="http://schemas.microsoft.com/office/drawing/2014/main" id="{225DC1DA-7E2C-42C7-ABE5-7D511A6116C3}"/>
              </a:ext>
            </a:extLst>
          </p:cNvPr>
          <p:cNvSpPr/>
          <p:nvPr/>
        </p:nvSpPr>
        <p:spPr>
          <a:xfrm rot="700872">
            <a:off x="863310" y="3916137"/>
            <a:ext cx="1889620" cy="369332"/>
          </a:xfrm>
          <a:prstGeom prst="rect">
            <a:avLst/>
          </a:prstGeom>
        </p:spPr>
        <p:txBody>
          <a:bodyPr wrap="none">
            <a:spAutoFit/>
          </a:bodyPr>
          <a:lstStyle/>
          <a:p>
            <a:r>
              <a:rPr lang="en-GB" dirty="0"/>
              <a:t>Trinity Together</a:t>
            </a:r>
          </a:p>
        </p:txBody>
      </p:sp>
      <p:sp>
        <p:nvSpPr>
          <p:cNvPr id="18" name="Rectangle 17">
            <a:extLst>
              <a:ext uri="{FF2B5EF4-FFF2-40B4-BE49-F238E27FC236}">
                <a16:creationId xmlns:a16="http://schemas.microsoft.com/office/drawing/2014/main" id="{ACC2C855-3CE5-4087-BD19-1734E1373A64}"/>
              </a:ext>
            </a:extLst>
          </p:cNvPr>
          <p:cNvSpPr/>
          <p:nvPr/>
        </p:nvSpPr>
        <p:spPr>
          <a:xfrm rot="824462">
            <a:off x="6349706" y="3542912"/>
            <a:ext cx="1043876" cy="369332"/>
          </a:xfrm>
          <a:prstGeom prst="rect">
            <a:avLst/>
          </a:prstGeom>
        </p:spPr>
        <p:txBody>
          <a:bodyPr wrap="none">
            <a:spAutoFit/>
          </a:bodyPr>
          <a:lstStyle/>
          <a:p>
            <a:r>
              <a:rPr lang="en-GB" dirty="0"/>
              <a:t>Buddies</a:t>
            </a:r>
          </a:p>
        </p:txBody>
      </p:sp>
      <p:sp>
        <p:nvSpPr>
          <p:cNvPr id="19" name="Rectangle 18">
            <a:extLst>
              <a:ext uri="{FF2B5EF4-FFF2-40B4-BE49-F238E27FC236}">
                <a16:creationId xmlns:a16="http://schemas.microsoft.com/office/drawing/2014/main" id="{852F84AC-53E5-4457-9AC2-91CE1F873DDE}"/>
              </a:ext>
            </a:extLst>
          </p:cNvPr>
          <p:cNvSpPr/>
          <p:nvPr/>
        </p:nvSpPr>
        <p:spPr>
          <a:xfrm rot="20852594">
            <a:off x="2524157" y="4923845"/>
            <a:ext cx="2224070" cy="369332"/>
          </a:xfrm>
          <a:prstGeom prst="rect">
            <a:avLst/>
          </a:prstGeom>
        </p:spPr>
        <p:txBody>
          <a:bodyPr wrap="none">
            <a:spAutoFit/>
          </a:bodyPr>
          <a:lstStyle/>
          <a:p>
            <a:r>
              <a:rPr lang="en-GB" dirty="0"/>
              <a:t>Community groups</a:t>
            </a:r>
          </a:p>
        </p:txBody>
      </p:sp>
      <p:sp>
        <p:nvSpPr>
          <p:cNvPr id="20" name="Rectangle 19">
            <a:extLst>
              <a:ext uri="{FF2B5EF4-FFF2-40B4-BE49-F238E27FC236}">
                <a16:creationId xmlns:a16="http://schemas.microsoft.com/office/drawing/2014/main" id="{BC1A5F72-B042-4563-8F5A-2B539D3153F2}"/>
              </a:ext>
            </a:extLst>
          </p:cNvPr>
          <p:cNvSpPr/>
          <p:nvPr/>
        </p:nvSpPr>
        <p:spPr>
          <a:xfrm rot="20572961">
            <a:off x="7264107" y="2721821"/>
            <a:ext cx="1954638" cy="369332"/>
          </a:xfrm>
          <a:prstGeom prst="rect">
            <a:avLst/>
          </a:prstGeom>
        </p:spPr>
        <p:txBody>
          <a:bodyPr wrap="none">
            <a:spAutoFit/>
          </a:bodyPr>
          <a:lstStyle/>
          <a:p>
            <a:r>
              <a:rPr lang="en-GB" dirty="0"/>
              <a:t>Poverty proofing</a:t>
            </a:r>
          </a:p>
        </p:txBody>
      </p:sp>
      <p:sp>
        <p:nvSpPr>
          <p:cNvPr id="21" name="Rectangle 20">
            <a:extLst>
              <a:ext uri="{FF2B5EF4-FFF2-40B4-BE49-F238E27FC236}">
                <a16:creationId xmlns:a16="http://schemas.microsoft.com/office/drawing/2014/main" id="{FD5881C8-BFCD-4EB0-A1D7-5829E939D940}"/>
              </a:ext>
            </a:extLst>
          </p:cNvPr>
          <p:cNvSpPr/>
          <p:nvPr/>
        </p:nvSpPr>
        <p:spPr>
          <a:xfrm rot="854219">
            <a:off x="8178506" y="519796"/>
            <a:ext cx="1986762" cy="369332"/>
          </a:xfrm>
          <a:prstGeom prst="rect">
            <a:avLst/>
          </a:prstGeom>
        </p:spPr>
        <p:txBody>
          <a:bodyPr wrap="none">
            <a:spAutoFit/>
          </a:bodyPr>
          <a:lstStyle/>
          <a:p>
            <a:r>
              <a:rPr lang="en-GB" dirty="0"/>
              <a:t>Pay what you can</a:t>
            </a:r>
          </a:p>
        </p:txBody>
      </p:sp>
      <p:sp>
        <p:nvSpPr>
          <p:cNvPr id="22" name="Rectangle 21">
            <a:extLst>
              <a:ext uri="{FF2B5EF4-FFF2-40B4-BE49-F238E27FC236}">
                <a16:creationId xmlns:a16="http://schemas.microsoft.com/office/drawing/2014/main" id="{46A575FB-50EA-4708-B5C9-CCA3ED6B8CDC}"/>
              </a:ext>
            </a:extLst>
          </p:cNvPr>
          <p:cNvSpPr/>
          <p:nvPr/>
        </p:nvSpPr>
        <p:spPr>
          <a:xfrm rot="770186">
            <a:off x="4129023" y="3244334"/>
            <a:ext cx="858312" cy="369332"/>
          </a:xfrm>
          <a:prstGeom prst="rect">
            <a:avLst/>
          </a:prstGeom>
        </p:spPr>
        <p:txBody>
          <a:bodyPr wrap="none">
            <a:spAutoFit/>
          </a:bodyPr>
          <a:lstStyle/>
          <a:p>
            <a:r>
              <a:rPr lang="en-GB" dirty="0"/>
              <a:t>Park It</a:t>
            </a:r>
          </a:p>
        </p:txBody>
      </p:sp>
      <p:sp>
        <p:nvSpPr>
          <p:cNvPr id="23" name="Rectangle 22">
            <a:extLst>
              <a:ext uri="{FF2B5EF4-FFF2-40B4-BE49-F238E27FC236}">
                <a16:creationId xmlns:a16="http://schemas.microsoft.com/office/drawing/2014/main" id="{FD788564-D66C-4E5A-81FF-91D7BE460667}"/>
              </a:ext>
            </a:extLst>
          </p:cNvPr>
          <p:cNvSpPr/>
          <p:nvPr/>
        </p:nvSpPr>
        <p:spPr>
          <a:xfrm rot="20280406">
            <a:off x="8178506" y="4569279"/>
            <a:ext cx="1949444" cy="369332"/>
          </a:xfrm>
          <a:prstGeom prst="rect">
            <a:avLst/>
          </a:prstGeom>
        </p:spPr>
        <p:txBody>
          <a:bodyPr wrap="none">
            <a:spAutoFit/>
          </a:bodyPr>
          <a:lstStyle/>
          <a:p>
            <a:r>
              <a:rPr lang="en-GB" dirty="0"/>
              <a:t>ACES awareness</a:t>
            </a:r>
          </a:p>
        </p:txBody>
      </p:sp>
      <p:sp>
        <p:nvSpPr>
          <p:cNvPr id="24" name="Rectangle 23">
            <a:extLst>
              <a:ext uri="{FF2B5EF4-FFF2-40B4-BE49-F238E27FC236}">
                <a16:creationId xmlns:a16="http://schemas.microsoft.com/office/drawing/2014/main" id="{081DC366-0FA4-43F5-84B9-F5F1D8B1C82E}"/>
              </a:ext>
            </a:extLst>
          </p:cNvPr>
          <p:cNvSpPr/>
          <p:nvPr/>
        </p:nvSpPr>
        <p:spPr>
          <a:xfrm rot="20681684">
            <a:off x="4894132" y="5129117"/>
            <a:ext cx="1870640" cy="369332"/>
          </a:xfrm>
          <a:prstGeom prst="rect">
            <a:avLst/>
          </a:prstGeom>
        </p:spPr>
        <p:txBody>
          <a:bodyPr wrap="none">
            <a:spAutoFit/>
          </a:bodyPr>
          <a:lstStyle/>
          <a:p>
            <a:r>
              <a:rPr lang="en-GB" dirty="0"/>
              <a:t>Growth Mindset</a:t>
            </a:r>
          </a:p>
        </p:txBody>
      </p:sp>
      <p:sp>
        <p:nvSpPr>
          <p:cNvPr id="25" name="Rectangle 24">
            <a:extLst>
              <a:ext uri="{FF2B5EF4-FFF2-40B4-BE49-F238E27FC236}">
                <a16:creationId xmlns:a16="http://schemas.microsoft.com/office/drawing/2014/main" id="{C0097AE2-5AAA-49F3-8A86-E5E9B98AE394}"/>
              </a:ext>
            </a:extLst>
          </p:cNvPr>
          <p:cNvSpPr/>
          <p:nvPr/>
        </p:nvSpPr>
        <p:spPr>
          <a:xfrm rot="21080447">
            <a:off x="1609758" y="1359549"/>
            <a:ext cx="1954253" cy="369332"/>
          </a:xfrm>
          <a:prstGeom prst="rect">
            <a:avLst/>
          </a:prstGeom>
        </p:spPr>
        <p:txBody>
          <a:bodyPr wrap="none">
            <a:spAutoFit/>
          </a:bodyPr>
          <a:lstStyle/>
          <a:p>
            <a:r>
              <a:rPr lang="en-GB" dirty="0"/>
              <a:t>Learning Powers</a:t>
            </a:r>
          </a:p>
        </p:txBody>
      </p:sp>
      <p:sp>
        <p:nvSpPr>
          <p:cNvPr id="26" name="Rectangle 25">
            <a:extLst>
              <a:ext uri="{FF2B5EF4-FFF2-40B4-BE49-F238E27FC236}">
                <a16:creationId xmlns:a16="http://schemas.microsoft.com/office/drawing/2014/main" id="{8DC7F22E-7E14-4FDE-B797-5A1B94C31856}"/>
              </a:ext>
            </a:extLst>
          </p:cNvPr>
          <p:cNvSpPr/>
          <p:nvPr/>
        </p:nvSpPr>
        <p:spPr>
          <a:xfrm>
            <a:off x="3619731" y="351845"/>
            <a:ext cx="2272673" cy="369332"/>
          </a:xfrm>
          <a:prstGeom prst="rect">
            <a:avLst/>
          </a:prstGeom>
        </p:spPr>
        <p:txBody>
          <a:bodyPr wrap="none">
            <a:spAutoFit/>
          </a:bodyPr>
          <a:lstStyle/>
          <a:p>
            <a:r>
              <a:rPr lang="en-GB" dirty="0"/>
              <a:t>Achievement board</a:t>
            </a:r>
          </a:p>
        </p:txBody>
      </p:sp>
      <p:sp>
        <p:nvSpPr>
          <p:cNvPr id="27" name="Rectangle 26">
            <a:extLst>
              <a:ext uri="{FF2B5EF4-FFF2-40B4-BE49-F238E27FC236}">
                <a16:creationId xmlns:a16="http://schemas.microsoft.com/office/drawing/2014/main" id="{2950AAE9-685E-440E-BE4C-CFBD4CEFBE12}"/>
              </a:ext>
            </a:extLst>
          </p:cNvPr>
          <p:cNvSpPr/>
          <p:nvPr/>
        </p:nvSpPr>
        <p:spPr>
          <a:xfrm rot="818297">
            <a:off x="9298178" y="2236556"/>
            <a:ext cx="2229521" cy="369332"/>
          </a:xfrm>
          <a:prstGeom prst="rect">
            <a:avLst/>
          </a:prstGeom>
        </p:spPr>
        <p:txBody>
          <a:bodyPr wrap="none">
            <a:spAutoFit/>
          </a:bodyPr>
          <a:lstStyle/>
          <a:p>
            <a:r>
              <a:rPr lang="en-GB" dirty="0"/>
              <a:t>Seasons for Growth</a:t>
            </a:r>
          </a:p>
        </p:txBody>
      </p:sp>
      <p:sp>
        <p:nvSpPr>
          <p:cNvPr id="28" name="Rectangle 27">
            <a:extLst>
              <a:ext uri="{FF2B5EF4-FFF2-40B4-BE49-F238E27FC236}">
                <a16:creationId xmlns:a16="http://schemas.microsoft.com/office/drawing/2014/main" id="{4FB3C714-1EC2-4618-9ECD-6F50193FED87}"/>
              </a:ext>
            </a:extLst>
          </p:cNvPr>
          <p:cNvSpPr/>
          <p:nvPr/>
        </p:nvSpPr>
        <p:spPr>
          <a:xfrm>
            <a:off x="4894132" y="6155484"/>
            <a:ext cx="2565959" cy="369332"/>
          </a:xfrm>
          <a:prstGeom prst="rect">
            <a:avLst/>
          </a:prstGeom>
        </p:spPr>
        <p:txBody>
          <a:bodyPr wrap="none">
            <a:spAutoFit/>
          </a:bodyPr>
          <a:lstStyle/>
          <a:p>
            <a:r>
              <a:rPr lang="en-GB" dirty="0"/>
              <a:t>Family support worker</a:t>
            </a:r>
          </a:p>
        </p:txBody>
      </p:sp>
      <p:sp>
        <p:nvSpPr>
          <p:cNvPr id="29" name="Rectangle 28">
            <a:extLst>
              <a:ext uri="{FF2B5EF4-FFF2-40B4-BE49-F238E27FC236}">
                <a16:creationId xmlns:a16="http://schemas.microsoft.com/office/drawing/2014/main" id="{BE04F659-CB72-4A24-B44E-A772CAB7BC8B}"/>
              </a:ext>
            </a:extLst>
          </p:cNvPr>
          <p:cNvSpPr/>
          <p:nvPr/>
        </p:nvSpPr>
        <p:spPr>
          <a:xfrm rot="745942">
            <a:off x="5472629" y="2871109"/>
            <a:ext cx="1655581" cy="369332"/>
          </a:xfrm>
          <a:prstGeom prst="rect">
            <a:avLst/>
          </a:prstGeom>
        </p:spPr>
        <p:txBody>
          <a:bodyPr wrap="none">
            <a:spAutoFit/>
          </a:bodyPr>
          <a:lstStyle/>
          <a:p>
            <a:r>
              <a:rPr lang="en-GB" dirty="0"/>
              <a:t>Performances</a:t>
            </a:r>
          </a:p>
        </p:txBody>
      </p:sp>
    </p:spTree>
    <p:extLst>
      <p:ext uri="{BB962C8B-B14F-4D97-AF65-F5344CB8AC3E}">
        <p14:creationId xmlns:p14="http://schemas.microsoft.com/office/powerpoint/2010/main" val="315320351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CB7278-E517-4F70-9F94-E27AE8F8AFE3}"/>
              </a:ext>
            </a:extLst>
          </p:cNvPr>
          <p:cNvSpPr/>
          <p:nvPr/>
        </p:nvSpPr>
        <p:spPr>
          <a:xfrm rot="20893382">
            <a:off x="4844954" y="1042310"/>
            <a:ext cx="2502095" cy="369332"/>
          </a:xfrm>
          <a:prstGeom prst="rect">
            <a:avLst/>
          </a:prstGeom>
        </p:spPr>
        <p:txBody>
          <a:bodyPr wrap="none">
            <a:spAutoFit/>
          </a:bodyPr>
          <a:lstStyle/>
          <a:p>
            <a:r>
              <a:rPr lang="en-GB" dirty="0"/>
              <a:t>Mindfulness and yoga</a:t>
            </a:r>
          </a:p>
        </p:txBody>
      </p:sp>
      <p:sp>
        <p:nvSpPr>
          <p:cNvPr id="4" name="Rectangle 3">
            <a:extLst>
              <a:ext uri="{FF2B5EF4-FFF2-40B4-BE49-F238E27FC236}">
                <a16:creationId xmlns:a16="http://schemas.microsoft.com/office/drawing/2014/main" id="{AEC155C5-9AAF-49AD-9D01-2FAE22B2208C}"/>
              </a:ext>
            </a:extLst>
          </p:cNvPr>
          <p:cNvSpPr/>
          <p:nvPr/>
        </p:nvSpPr>
        <p:spPr>
          <a:xfrm rot="937530">
            <a:off x="5052639" y="4214716"/>
            <a:ext cx="2086725" cy="369332"/>
          </a:xfrm>
          <a:prstGeom prst="rect">
            <a:avLst/>
          </a:prstGeom>
        </p:spPr>
        <p:txBody>
          <a:bodyPr wrap="none">
            <a:spAutoFit/>
          </a:bodyPr>
          <a:lstStyle/>
          <a:p>
            <a:r>
              <a:rPr lang="en-GB" dirty="0"/>
              <a:t>Marathon running</a:t>
            </a:r>
          </a:p>
        </p:txBody>
      </p:sp>
      <p:sp>
        <p:nvSpPr>
          <p:cNvPr id="5" name="Rectangle 4">
            <a:extLst>
              <a:ext uri="{FF2B5EF4-FFF2-40B4-BE49-F238E27FC236}">
                <a16:creationId xmlns:a16="http://schemas.microsoft.com/office/drawing/2014/main" id="{1FBFF9BA-4ABC-4A45-BB33-F87B67F8A143}"/>
              </a:ext>
            </a:extLst>
          </p:cNvPr>
          <p:cNvSpPr/>
          <p:nvPr/>
        </p:nvSpPr>
        <p:spPr>
          <a:xfrm rot="20631088">
            <a:off x="9091820" y="3412322"/>
            <a:ext cx="1140120" cy="369332"/>
          </a:xfrm>
          <a:prstGeom prst="rect">
            <a:avLst/>
          </a:prstGeom>
        </p:spPr>
        <p:txBody>
          <a:bodyPr wrap="none">
            <a:spAutoFit/>
          </a:bodyPr>
          <a:lstStyle/>
          <a:p>
            <a:r>
              <a:rPr lang="en-GB" dirty="0"/>
              <a:t>Fairtrade</a:t>
            </a:r>
          </a:p>
        </p:txBody>
      </p:sp>
      <p:sp>
        <p:nvSpPr>
          <p:cNvPr id="6" name="Rectangle 5">
            <a:extLst>
              <a:ext uri="{FF2B5EF4-FFF2-40B4-BE49-F238E27FC236}">
                <a16:creationId xmlns:a16="http://schemas.microsoft.com/office/drawing/2014/main" id="{9F44243C-3C64-4444-9570-9B78C396627B}"/>
              </a:ext>
            </a:extLst>
          </p:cNvPr>
          <p:cNvSpPr/>
          <p:nvPr/>
        </p:nvSpPr>
        <p:spPr>
          <a:xfrm rot="20512057">
            <a:off x="4445069" y="5203759"/>
            <a:ext cx="2198294" cy="369332"/>
          </a:xfrm>
          <a:prstGeom prst="rect">
            <a:avLst/>
          </a:prstGeom>
        </p:spPr>
        <p:txBody>
          <a:bodyPr wrap="none">
            <a:spAutoFit/>
          </a:bodyPr>
          <a:lstStyle/>
          <a:p>
            <a:r>
              <a:rPr lang="en-GB" dirty="0"/>
              <a:t>Vegetable growing</a:t>
            </a:r>
          </a:p>
        </p:txBody>
      </p:sp>
      <p:sp>
        <p:nvSpPr>
          <p:cNvPr id="7" name="Rectangle 6">
            <a:extLst>
              <a:ext uri="{FF2B5EF4-FFF2-40B4-BE49-F238E27FC236}">
                <a16:creationId xmlns:a16="http://schemas.microsoft.com/office/drawing/2014/main" id="{E070867F-67D6-45E2-B85D-D528901A26C0}"/>
              </a:ext>
            </a:extLst>
          </p:cNvPr>
          <p:cNvSpPr/>
          <p:nvPr/>
        </p:nvSpPr>
        <p:spPr>
          <a:xfrm rot="667764">
            <a:off x="6654380" y="1856634"/>
            <a:ext cx="1886799" cy="369332"/>
          </a:xfrm>
          <a:prstGeom prst="rect">
            <a:avLst/>
          </a:prstGeom>
        </p:spPr>
        <p:txBody>
          <a:bodyPr wrap="none">
            <a:spAutoFit/>
          </a:bodyPr>
          <a:lstStyle/>
          <a:p>
            <a:r>
              <a:rPr lang="en-GB" dirty="0"/>
              <a:t>Teaching others</a:t>
            </a:r>
          </a:p>
        </p:txBody>
      </p:sp>
      <p:sp>
        <p:nvSpPr>
          <p:cNvPr id="8" name="Rectangle 7">
            <a:extLst>
              <a:ext uri="{FF2B5EF4-FFF2-40B4-BE49-F238E27FC236}">
                <a16:creationId xmlns:a16="http://schemas.microsoft.com/office/drawing/2014/main" id="{9587B918-2AD1-4032-B7DF-0CB17534E7A3}"/>
              </a:ext>
            </a:extLst>
          </p:cNvPr>
          <p:cNvSpPr/>
          <p:nvPr/>
        </p:nvSpPr>
        <p:spPr>
          <a:xfrm rot="1258429">
            <a:off x="8515154" y="4513296"/>
            <a:ext cx="2421560" cy="369332"/>
          </a:xfrm>
          <a:prstGeom prst="rect">
            <a:avLst/>
          </a:prstGeom>
        </p:spPr>
        <p:txBody>
          <a:bodyPr wrap="none">
            <a:spAutoFit/>
          </a:bodyPr>
          <a:lstStyle/>
          <a:p>
            <a:r>
              <a:rPr lang="en-GB" dirty="0"/>
              <a:t>Seven hills challenge</a:t>
            </a:r>
          </a:p>
        </p:txBody>
      </p:sp>
      <p:sp>
        <p:nvSpPr>
          <p:cNvPr id="9" name="Rectangle 8">
            <a:extLst>
              <a:ext uri="{FF2B5EF4-FFF2-40B4-BE49-F238E27FC236}">
                <a16:creationId xmlns:a16="http://schemas.microsoft.com/office/drawing/2014/main" id="{0B74ED52-9099-4D41-8418-C9CB6E61563F}"/>
              </a:ext>
            </a:extLst>
          </p:cNvPr>
          <p:cNvSpPr/>
          <p:nvPr/>
        </p:nvSpPr>
        <p:spPr>
          <a:xfrm rot="827386">
            <a:off x="1973846" y="6136823"/>
            <a:ext cx="964175" cy="369332"/>
          </a:xfrm>
          <a:prstGeom prst="rect">
            <a:avLst/>
          </a:prstGeom>
        </p:spPr>
        <p:txBody>
          <a:bodyPr wrap="none">
            <a:spAutoFit/>
          </a:bodyPr>
          <a:lstStyle/>
          <a:p>
            <a:r>
              <a:rPr lang="en-GB" dirty="0"/>
              <a:t>Art day</a:t>
            </a:r>
          </a:p>
        </p:txBody>
      </p:sp>
      <p:sp>
        <p:nvSpPr>
          <p:cNvPr id="10" name="Rectangle 9">
            <a:extLst>
              <a:ext uri="{FF2B5EF4-FFF2-40B4-BE49-F238E27FC236}">
                <a16:creationId xmlns:a16="http://schemas.microsoft.com/office/drawing/2014/main" id="{BC5BB008-8293-42D6-97DF-3DC0358A8EF4}"/>
              </a:ext>
            </a:extLst>
          </p:cNvPr>
          <p:cNvSpPr/>
          <p:nvPr/>
        </p:nvSpPr>
        <p:spPr>
          <a:xfrm rot="601957">
            <a:off x="926105" y="519796"/>
            <a:ext cx="1726883" cy="369332"/>
          </a:xfrm>
          <a:prstGeom prst="rect">
            <a:avLst/>
          </a:prstGeom>
        </p:spPr>
        <p:txBody>
          <a:bodyPr wrap="none">
            <a:spAutoFit/>
          </a:bodyPr>
          <a:lstStyle/>
          <a:p>
            <a:r>
              <a:rPr lang="en-GB" dirty="0"/>
              <a:t>Walk to school</a:t>
            </a:r>
          </a:p>
        </p:txBody>
      </p:sp>
      <p:sp>
        <p:nvSpPr>
          <p:cNvPr id="11" name="Rectangle 10">
            <a:extLst>
              <a:ext uri="{FF2B5EF4-FFF2-40B4-BE49-F238E27FC236}">
                <a16:creationId xmlns:a16="http://schemas.microsoft.com/office/drawing/2014/main" id="{6504CB97-0BAA-408C-8C07-21C7A15F805E}"/>
              </a:ext>
            </a:extLst>
          </p:cNvPr>
          <p:cNvSpPr/>
          <p:nvPr/>
        </p:nvSpPr>
        <p:spPr>
          <a:xfrm rot="1150947">
            <a:off x="7544748" y="5968872"/>
            <a:ext cx="2368405" cy="369332"/>
          </a:xfrm>
          <a:prstGeom prst="rect">
            <a:avLst/>
          </a:prstGeom>
        </p:spPr>
        <p:txBody>
          <a:bodyPr wrap="none">
            <a:spAutoFit/>
          </a:bodyPr>
          <a:lstStyle/>
          <a:p>
            <a:r>
              <a:rPr lang="en-GB" dirty="0"/>
              <a:t>International visitors</a:t>
            </a:r>
          </a:p>
        </p:txBody>
      </p:sp>
      <p:sp>
        <p:nvSpPr>
          <p:cNvPr id="12" name="Rectangle 11">
            <a:extLst>
              <a:ext uri="{FF2B5EF4-FFF2-40B4-BE49-F238E27FC236}">
                <a16:creationId xmlns:a16="http://schemas.microsoft.com/office/drawing/2014/main" id="{DCF71053-4F9F-45EB-BAFA-B42044000DDB}"/>
              </a:ext>
            </a:extLst>
          </p:cNvPr>
          <p:cNvSpPr/>
          <p:nvPr/>
        </p:nvSpPr>
        <p:spPr>
          <a:xfrm rot="20385942">
            <a:off x="721315" y="4830537"/>
            <a:ext cx="1297150" cy="369332"/>
          </a:xfrm>
          <a:prstGeom prst="rect">
            <a:avLst/>
          </a:prstGeom>
        </p:spPr>
        <p:txBody>
          <a:bodyPr wrap="none">
            <a:spAutoFit/>
          </a:bodyPr>
          <a:lstStyle/>
          <a:p>
            <a:r>
              <a:rPr lang="en-GB" dirty="0"/>
              <a:t>Swimming</a:t>
            </a:r>
          </a:p>
        </p:txBody>
      </p:sp>
      <p:sp>
        <p:nvSpPr>
          <p:cNvPr id="13" name="Rectangle 12">
            <a:extLst>
              <a:ext uri="{FF2B5EF4-FFF2-40B4-BE49-F238E27FC236}">
                <a16:creationId xmlns:a16="http://schemas.microsoft.com/office/drawing/2014/main" id="{B1221420-6B7C-445A-A862-2263D452F9B7}"/>
              </a:ext>
            </a:extLst>
          </p:cNvPr>
          <p:cNvSpPr/>
          <p:nvPr/>
        </p:nvSpPr>
        <p:spPr>
          <a:xfrm rot="20341205">
            <a:off x="9615454" y="1164297"/>
            <a:ext cx="1750159" cy="369332"/>
          </a:xfrm>
          <a:prstGeom prst="rect">
            <a:avLst/>
          </a:prstGeom>
        </p:spPr>
        <p:txBody>
          <a:bodyPr wrap="none">
            <a:spAutoFit/>
          </a:bodyPr>
          <a:lstStyle/>
          <a:p>
            <a:r>
              <a:rPr lang="en-GB" dirty="0"/>
              <a:t>Asked for help</a:t>
            </a:r>
          </a:p>
        </p:txBody>
      </p:sp>
      <p:sp>
        <p:nvSpPr>
          <p:cNvPr id="14" name="Rectangle 13">
            <a:extLst>
              <a:ext uri="{FF2B5EF4-FFF2-40B4-BE49-F238E27FC236}">
                <a16:creationId xmlns:a16="http://schemas.microsoft.com/office/drawing/2014/main" id="{66EEC362-E1A0-4FF9-B626-FBB872D63C02}"/>
              </a:ext>
            </a:extLst>
          </p:cNvPr>
          <p:cNvSpPr/>
          <p:nvPr/>
        </p:nvSpPr>
        <p:spPr>
          <a:xfrm rot="20462330">
            <a:off x="395995" y="2479225"/>
            <a:ext cx="1675202" cy="369332"/>
          </a:xfrm>
          <a:prstGeom prst="rect">
            <a:avLst/>
          </a:prstGeom>
        </p:spPr>
        <p:txBody>
          <a:bodyPr wrap="none">
            <a:spAutoFit/>
          </a:bodyPr>
          <a:lstStyle/>
          <a:p>
            <a:r>
              <a:rPr lang="en-GB" dirty="0"/>
              <a:t>Tree climbing</a:t>
            </a:r>
          </a:p>
        </p:txBody>
      </p:sp>
      <p:sp>
        <p:nvSpPr>
          <p:cNvPr id="15" name="Rectangle 14">
            <a:extLst>
              <a:ext uri="{FF2B5EF4-FFF2-40B4-BE49-F238E27FC236}">
                <a16:creationId xmlns:a16="http://schemas.microsoft.com/office/drawing/2014/main" id="{282A23E7-02F3-4DBE-BC57-3D2B72704161}"/>
              </a:ext>
            </a:extLst>
          </p:cNvPr>
          <p:cNvSpPr/>
          <p:nvPr/>
        </p:nvSpPr>
        <p:spPr>
          <a:xfrm rot="742321">
            <a:off x="2691285" y="2331551"/>
            <a:ext cx="1178079" cy="369332"/>
          </a:xfrm>
          <a:prstGeom prst="rect">
            <a:avLst/>
          </a:prstGeom>
        </p:spPr>
        <p:txBody>
          <a:bodyPr wrap="none">
            <a:spAutoFit/>
          </a:bodyPr>
          <a:lstStyle/>
          <a:p>
            <a:r>
              <a:rPr lang="en-GB" dirty="0"/>
              <a:t>Chickens</a:t>
            </a:r>
          </a:p>
        </p:txBody>
      </p:sp>
      <p:sp>
        <p:nvSpPr>
          <p:cNvPr id="16" name="Rectangle 15">
            <a:extLst>
              <a:ext uri="{FF2B5EF4-FFF2-40B4-BE49-F238E27FC236}">
                <a16:creationId xmlns:a16="http://schemas.microsoft.com/office/drawing/2014/main" id="{75A320F6-6426-45EB-B43A-644E3832FEB4}"/>
              </a:ext>
            </a:extLst>
          </p:cNvPr>
          <p:cNvSpPr/>
          <p:nvPr/>
        </p:nvSpPr>
        <p:spPr>
          <a:xfrm rot="884019">
            <a:off x="9298178" y="5278407"/>
            <a:ext cx="1487651" cy="369332"/>
          </a:xfrm>
          <a:prstGeom prst="rect">
            <a:avLst/>
          </a:prstGeom>
        </p:spPr>
        <p:txBody>
          <a:bodyPr wrap="none">
            <a:spAutoFit/>
          </a:bodyPr>
          <a:lstStyle/>
          <a:p>
            <a:r>
              <a:rPr lang="en-GB" dirty="0"/>
              <a:t>Trinity Talks</a:t>
            </a:r>
          </a:p>
        </p:txBody>
      </p:sp>
      <p:sp>
        <p:nvSpPr>
          <p:cNvPr id="17" name="Rectangle 16">
            <a:extLst>
              <a:ext uri="{FF2B5EF4-FFF2-40B4-BE49-F238E27FC236}">
                <a16:creationId xmlns:a16="http://schemas.microsoft.com/office/drawing/2014/main" id="{225DC1DA-7E2C-42C7-ABE5-7D511A6116C3}"/>
              </a:ext>
            </a:extLst>
          </p:cNvPr>
          <p:cNvSpPr/>
          <p:nvPr/>
        </p:nvSpPr>
        <p:spPr>
          <a:xfrm rot="700872">
            <a:off x="972700" y="3916137"/>
            <a:ext cx="1670842" cy="369332"/>
          </a:xfrm>
          <a:prstGeom prst="rect">
            <a:avLst/>
          </a:prstGeom>
        </p:spPr>
        <p:txBody>
          <a:bodyPr wrap="none">
            <a:spAutoFit/>
          </a:bodyPr>
          <a:lstStyle/>
          <a:p>
            <a:r>
              <a:rPr lang="en-GB" dirty="0"/>
              <a:t>Red Nose Day</a:t>
            </a:r>
          </a:p>
        </p:txBody>
      </p:sp>
      <p:sp>
        <p:nvSpPr>
          <p:cNvPr id="18" name="Rectangle 17">
            <a:extLst>
              <a:ext uri="{FF2B5EF4-FFF2-40B4-BE49-F238E27FC236}">
                <a16:creationId xmlns:a16="http://schemas.microsoft.com/office/drawing/2014/main" id="{ACC2C855-3CE5-4087-BD19-1734E1373A64}"/>
              </a:ext>
            </a:extLst>
          </p:cNvPr>
          <p:cNvSpPr/>
          <p:nvPr/>
        </p:nvSpPr>
        <p:spPr>
          <a:xfrm rot="20973451">
            <a:off x="6012374" y="3542912"/>
            <a:ext cx="1718547" cy="369332"/>
          </a:xfrm>
          <a:prstGeom prst="rect">
            <a:avLst/>
          </a:prstGeom>
        </p:spPr>
        <p:txBody>
          <a:bodyPr wrap="none">
            <a:spAutoFit/>
          </a:bodyPr>
          <a:lstStyle/>
          <a:p>
            <a:r>
              <a:rPr lang="en-GB" dirty="0"/>
              <a:t>Written letters</a:t>
            </a:r>
          </a:p>
        </p:txBody>
      </p:sp>
      <p:sp>
        <p:nvSpPr>
          <p:cNvPr id="19" name="Rectangle 18">
            <a:extLst>
              <a:ext uri="{FF2B5EF4-FFF2-40B4-BE49-F238E27FC236}">
                <a16:creationId xmlns:a16="http://schemas.microsoft.com/office/drawing/2014/main" id="{852F84AC-53E5-4457-9AC2-91CE1F873DDE}"/>
              </a:ext>
            </a:extLst>
          </p:cNvPr>
          <p:cNvSpPr/>
          <p:nvPr/>
        </p:nvSpPr>
        <p:spPr>
          <a:xfrm rot="20852594">
            <a:off x="2833730" y="4923845"/>
            <a:ext cx="1604927" cy="369332"/>
          </a:xfrm>
          <a:prstGeom prst="rect">
            <a:avLst/>
          </a:prstGeom>
        </p:spPr>
        <p:txBody>
          <a:bodyPr wrap="none">
            <a:spAutoFit/>
          </a:bodyPr>
          <a:lstStyle/>
          <a:p>
            <a:r>
              <a:rPr lang="en-GB" dirty="0"/>
              <a:t>Sustainability</a:t>
            </a:r>
          </a:p>
        </p:txBody>
      </p:sp>
      <p:sp>
        <p:nvSpPr>
          <p:cNvPr id="20" name="Rectangle 19">
            <a:extLst>
              <a:ext uri="{FF2B5EF4-FFF2-40B4-BE49-F238E27FC236}">
                <a16:creationId xmlns:a16="http://schemas.microsoft.com/office/drawing/2014/main" id="{BC1A5F72-B042-4563-8F5A-2B539D3153F2}"/>
              </a:ext>
            </a:extLst>
          </p:cNvPr>
          <p:cNvSpPr/>
          <p:nvPr/>
        </p:nvSpPr>
        <p:spPr>
          <a:xfrm rot="20572961">
            <a:off x="7562716" y="2721821"/>
            <a:ext cx="1357423" cy="369332"/>
          </a:xfrm>
          <a:prstGeom prst="rect">
            <a:avLst/>
          </a:prstGeom>
        </p:spPr>
        <p:txBody>
          <a:bodyPr wrap="none">
            <a:spAutoFit/>
          </a:bodyPr>
          <a:lstStyle/>
          <a:p>
            <a:r>
              <a:rPr lang="en-GB" dirty="0"/>
              <a:t>Vegan cafe</a:t>
            </a:r>
          </a:p>
        </p:txBody>
      </p:sp>
      <p:sp>
        <p:nvSpPr>
          <p:cNvPr id="21" name="Rectangle 20">
            <a:extLst>
              <a:ext uri="{FF2B5EF4-FFF2-40B4-BE49-F238E27FC236}">
                <a16:creationId xmlns:a16="http://schemas.microsoft.com/office/drawing/2014/main" id="{FD5881C8-BFCD-4EB0-A1D7-5829E939D940}"/>
              </a:ext>
            </a:extLst>
          </p:cNvPr>
          <p:cNvSpPr/>
          <p:nvPr/>
        </p:nvSpPr>
        <p:spPr>
          <a:xfrm rot="854219">
            <a:off x="7846464" y="519796"/>
            <a:ext cx="2650854" cy="369332"/>
          </a:xfrm>
          <a:prstGeom prst="rect">
            <a:avLst/>
          </a:prstGeom>
        </p:spPr>
        <p:txBody>
          <a:bodyPr wrap="none">
            <a:spAutoFit/>
          </a:bodyPr>
          <a:lstStyle/>
          <a:p>
            <a:r>
              <a:rPr lang="en-GB" dirty="0"/>
              <a:t>Fallen out and made up</a:t>
            </a:r>
          </a:p>
        </p:txBody>
      </p:sp>
      <p:sp>
        <p:nvSpPr>
          <p:cNvPr id="22" name="Rectangle 21">
            <a:extLst>
              <a:ext uri="{FF2B5EF4-FFF2-40B4-BE49-F238E27FC236}">
                <a16:creationId xmlns:a16="http://schemas.microsoft.com/office/drawing/2014/main" id="{46A575FB-50EA-4708-B5C9-CCA3ED6B8CDC}"/>
              </a:ext>
            </a:extLst>
          </p:cNvPr>
          <p:cNvSpPr/>
          <p:nvPr/>
        </p:nvSpPr>
        <p:spPr>
          <a:xfrm rot="20712092">
            <a:off x="3083242" y="3244334"/>
            <a:ext cx="1606274" cy="369332"/>
          </a:xfrm>
          <a:prstGeom prst="rect">
            <a:avLst/>
          </a:prstGeom>
        </p:spPr>
        <p:txBody>
          <a:bodyPr wrap="none">
            <a:spAutoFit/>
          </a:bodyPr>
          <a:lstStyle/>
          <a:p>
            <a:r>
              <a:rPr lang="en-GB" dirty="0"/>
              <a:t>Presentations</a:t>
            </a:r>
          </a:p>
        </p:txBody>
      </p:sp>
      <p:sp>
        <p:nvSpPr>
          <p:cNvPr id="25" name="Rectangle 24">
            <a:extLst>
              <a:ext uri="{FF2B5EF4-FFF2-40B4-BE49-F238E27FC236}">
                <a16:creationId xmlns:a16="http://schemas.microsoft.com/office/drawing/2014/main" id="{C0097AE2-5AAA-49F3-8A86-E5E9B98AE394}"/>
              </a:ext>
            </a:extLst>
          </p:cNvPr>
          <p:cNvSpPr/>
          <p:nvPr/>
        </p:nvSpPr>
        <p:spPr>
          <a:xfrm rot="21080447">
            <a:off x="2648768" y="1359549"/>
            <a:ext cx="1593065" cy="369332"/>
          </a:xfrm>
          <a:prstGeom prst="rect">
            <a:avLst/>
          </a:prstGeom>
        </p:spPr>
        <p:txBody>
          <a:bodyPr wrap="none">
            <a:spAutoFit/>
          </a:bodyPr>
          <a:lstStyle/>
          <a:p>
            <a:r>
              <a:rPr lang="en-GB" dirty="0"/>
              <a:t>Online safety</a:t>
            </a:r>
          </a:p>
        </p:txBody>
      </p:sp>
      <p:sp>
        <p:nvSpPr>
          <p:cNvPr id="26" name="Rectangle 25">
            <a:extLst>
              <a:ext uri="{FF2B5EF4-FFF2-40B4-BE49-F238E27FC236}">
                <a16:creationId xmlns:a16="http://schemas.microsoft.com/office/drawing/2014/main" id="{8DC7F22E-7E14-4FDE-B797-5A1B94C31856}"/>
              </a:ext>
            </a:extLst>
          </p:cNvPr>
          <p:cNvSpPr/>
          <p:nvPr/>
        </p:nvSpPr>
        <p:spPr>
          <a:xfrm>
            <a:off x="3619731" y="351845"/>
            <a:ext cx="1317540" cy="369332"/>
          </a:xfrm>
          <a:prstGeom prst="rect">
            <a:avLst/>
          </a:prstGeom>
        </p:spPr>
        <p:txBody>
          <a:bodyPr wrap="none">
            <a:spAutoFit/>
          </a:bodyPr>
          <a:lstStyle/>
          <a:p>
            <a:r>
              <a:rPr lang="en-GB" dirty="0" err="1"/>
              <a:t>Bikeability</a:t>
            </a:r>
            <a:endParaRPr lang="en-GB" dirty="0"/>
          </a:p>
        </p:txBody>
      </p:sp>
      <p:sp>
        <p:nvSpPr>
          <p:cNvPr id="27" name="Rectangle 26">
            <a:extLst>
              <a:ext uri="{FF2B5EF4-FFF2-40B4-BE49-F238E27FC236}">
                <a16:creationId xmlns:a16="http://schemas.microsoft.com/office/drawing/2014/main" id="{2950AAE9-685E-440E-BE4C-CFBD4CEFBE12}"/>
              </a:ext>
            </a:extLst>
          </p:cNvPr>
          <p:cNvSpPr/>
          <p:nvPr/>
        </p:nvSpPr>
        <p:spPr>
          <a:xfrm rot="818297">
            <a:off x="9844642" y="2236556"/>
            <a:ext cx="1136593" cy="369332"/>
          </a:xfrm>
          <a:prstGeom prst="rect">
            <a:avLst/>
          </a:prstGeom>
        </p:spPr>
        <p:txBody>
          <a:bodyPr wrap="none">
            <a:spAutoFit/>
          </a:bodyPr>
          <a:lstStyle/>
          <a:p>
            <a:r>
              <a:rPr lang="en-GB" dirty="0"/>
              <a:t>Benmore</a:t>
            </a:r>
          </a:p>
        </p:txBody>
      </p:sp>
      <p:sp>
        <p:nvSpPr>
          <p:cNvPr id="28" name="Rectangle 27">
            <a:extLst>
              <a:ext uri="{FF2B5EF4-FFF2-40B4-BE49-F238E27FC236}">
                <a16:creationId xmlns:a16="http://schemas.microsoft.com/office/drawing/2014/main" id="{4FB3C714-1EC2-4618-9ECD-6F50193FED87}"/>
              </a:ext>
            </a:extLst>
          </p:cNvPr>
          <p:cNvSpPr/>
          <p:nvPr/>
        </p:nvSpPr>
        <p:spPr>
          <a:xfrm>
            <a:off x="4894132" y="6155484"/>
            <a:ext cx="2198294" cy="369332"/>
          </a:xfrm>
          <a:prstGeom prst="rect">
            <a:avLst/>
          </a:prstGeom>
        </p:spPr>
        <p:txBody>
          <a:bodyPr wrap="none">
            <a:spAutoFit/>
          </a:bodyPr>
          <a:lstStyle/>
          <a:p>
            <a:r>
              <a:rPr lang="en-GB" dirty="0"/>
              <a:t>School partnership</a:t>
            </a:r>
          </a:p>
        </p:txBody>
      </p:sp>
      <p:sp>
        <p:nvSpPr>
          <p:cNvPr id="29" name="Rectangle 28">
            <a:extLst>
              <a:ext uri="{FF2B5EF4-FFF2-40B4-BE49-F238E27FC236}">
                <a16:creationId xmlns:a16="http://schemas.microsoft.com/office/drawing/2014/main" id="{BE04F659-CB72-4A24-B44E-A772CAB7BC8B}"/>
              </a:ext>
            </a:extLst>
          </p:cNvPr>
          <p:cNvSpPr/>
          <p:nvPr/>
        </p:nvSpPr>
        <p:spPr>
          <a:xfrm rot="745942">
            <a:off x="4602397" y="2367257"/>
            <a:ext cx="1865832" cy="369332"/>
          </a:xfrm>
          <a:prstGeom prst="rect">
            <a:avLst/>
          </a:prstGeom>
        </p:spPr>
        <p:txBody>
          <a:bodyPr wrap="none">
            <a:spAutoFit/>
          </a:bodyPr>
          <a:lstStyle/>
          <a:p>
            <a:r>
              <a:rPr lang="en-GB" dirty="0"/>
              <a:t>Playground tidy</a:t>
            </a:r>
          </a:p>
        </p:txBody>
      </p:sp>
      <p:sp>
        <p:nvSpPr>
          <p:cNvPr id="30" name="Rectangle 29">
            <a:extLst>
              <a:ext uri="{FF2B5EF4-FFF2-40B4-BE49-F238E27FC236}">
                <a16:creationId xmlns:a16="http://schemas.microsoft.com/office/drawing/2014/main" id="{AB71901A-12E6-4849-94C3-1234F868D2B9}"/>
              </a:ext>
            </a:extLst>
          </p:cNvPr>
          <p:cNvSpPr/>
          <p:nvPr/>
        </p:nvSpPr>
        <p:spPr>
          <a:xfrm rot="601957">
            <a:off x="479402" y="1176048"/>
            <a:ext cx="1357551" cy="369332"/>
          </a:xfrm>
          <a:prstGeom prst="rect">
            <a:avLst/>
          </a:prstGeom>
        </p:spPr>
        <p:txBody>
          <a:bodyPr wrap="none">
            <a:spAutoFit/>
          </a:bodyPr>
          <a:lstStyle/>
          <a:p>
            <a:r>
              <a:rPr lang="en-GB" dirty="0"/>
              <a:t>Fruit bowls</a:t>
            </a:r>
          </a:p>
        </p:txBody>
      </p:sp>
    </p:spTree>
    <p:extLst>
      <p:ext uri="{BB962C8B-B14F-4D97-AF65-F5344CB8AC3E}">
        <p14:creationId xmlns:p14="http://schemas.microsoft.com/office/powerpoint/2010/main" val="303855723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E05A6DA-F454-4572-85C1-BA19A51161C7}"/>
              </a:ext>
            </a:extLst>
          </p:cNvPr>
          <p:cNvSpPr>
            <a:spLocks noGrp="1"/>
          </p:cNvSpPr>
          <p:nvPr>
            <p:ph type="ctrTitle"/>
          </p:nvPr>
        </p:nvSpPr>
        <p:spPr/>
        <p:txBody>
          <a:bodyPr/>
          <a:lstStyle/>
          <a:p>
            <a:r>
              <a:rPr lang="en-GB" dirty="0"/>
              <a:t>Suggestions? </a:t>
            </a:r>
          </a:p>
        </p:txBody>
      </p:sp>
    </p:spTree>
    <p:extLst>
      <p:ext uri="{BB962C8B-B14F-4D97-AF65-F5344CB8AC3E}">
        <p14:creationId xmlns:p14="http://schemas.microsoft.com/office/powerpoint/2010/main" val="35435481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E790E28-C0FB-4DB3-92CC-3105C617E477}"/>
              </a:ext>
            </a:extLst>
          </p:cNvPr>
          <p:cNvSpPr>
            <a:spLocks noGrp="1"/>
          </p:cNvSpPr>
          <p:nvPr>
            <p:ph type="ftr" sz="quarter" idx="11"/>
          </p:nvPr>
        </p:nvSpPr>
        <p:spPr/>
        <p:txBody>
          <a:bodyPr/>
          <a:lstStyle/>
          <a:p>
            <a:endParaRPr lang="en-GB"/>
          </a:p>
        </p:txBody>
      </p:sp>
      <p:pic>
        <p:nvPicPr>
          <p:cNvPr id="6" name="Picture 5">
            <a:extLst>
              <a:ext uri="{FF2B5EF4-FFF2-40B4-BE49-F238E27FC236}">
                <a16:creationId xmlns:a16="http://schemas.microsoft.com/office/drawing/2014/main" id="{C6922577-8155-4117-AC94-DEEACCFC3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6240419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85980E-D468-4E4A-809D-9FDC074DC6A8}"/>
              </a:ext>
            </a:extLst>
          </p:cNvPr>
          <p:cNvSpPr>
            <a:spLocks noGrp="1"/>
          </p:cNvSpPr>
          <p:nvPr>
            <p:ph type="ctrTitle"/>
          </p:nvPr>
        </p:nvSpPr>
        <p:spPr/>
        <p:txBody>
          <a:bodyPr/>
          <a:lstStyle/>
          <a:p>
            <a:r>
              <a:rPr lang="en-GB" dirty="0"/>
              <a:t>Mental health &amp; emotional wellbeing</a:t>
            </a:r>
          </a:p>
        </p:txBody>
      </p:sp>
      <p:sp>
        <p:nvSpPr>
          <p:cNvPr id="4" name="Subtitle 3">
            <a:extLst>
              <a:ext uri="{FF2B5EF4-FFF2-40B4-BE49-F238E27FC236}">
                <a16:creationId xmlns:a16="http://schemas.microsoft.com/office/drawing/2014/main" id="{D672C2CB-CCC7-4840-9D2E-CD77182EABB9}"/>
              </a:ext>
            </a:extLst>
          </p:cNvPr>
          <p:cNvSpPr>
            <a:spLocks noGrp="1"/>
          </p:cNvSpPr>
          <p:nvPr>
            <p:ph type="subTitle" idx="1"/>
          </p:nvPr>
        </p:nvSpPr>
        <p:spPr/>
        <p:txBody>
          <a:bodyPr>
            <a:normAutofit lnSpcReduction="10000"/>
          </a:bodyPr>
          <a:lstStyle/>
          <a:p>
            <a:r>
              <a:rPr lang="en-GB" sz="4000" dirty="0"/>
              <a:t>Top Tips for Parents and Carers (and school staff)</a:t>
            </a:r>
          </a:p>
        </p:txBody>
      </p:sp>
    </p:spTree>
    <p:extLst>
      <p:ext uri="{BB962C8B-B14F-4D97-AF65-F5344CB8AC3E}">
        <p14:creationId xmlns:p14="http://schemas.microsoft.com/office/powerpoint/2010/main" val="41310155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F2BFE-35C6-421A-B00D-157917E7295A}"/>
              </a:ext>
            </a:extLst>
          </p:cNvPr>
          <p:cNvSpPr>
            <a:spLocks noGrp="1"/>
          </p:cNvSpPr>
          <p:nvPr>
            <p:ph type="title"/>
          </p:nvPr>
        </p:nvSpPr>
        <p:spPr/>
        <p:txBody>
          <a:bodyPr/>
          <a:lstStyle/>
          <a:p>
            <a:r>
              <a:rPr lang="en-GB" dirty="0"/>
              <a:t>Pupil voice</a:t>
            </a:r>
          </a:p>
        </p:txBody>
      </p:sp>
      <p:sp>
        <p:nvSpPr>
          <p:cNvPr id="3" name="Content Placeholder 2">
            <a:extLst>
              <a:ext uri="{FF2B5EF4-FFF2-40B4-BE49-F238E27FC236}">
                <a16:creationId xmlns:a16="http://schemas.microsoft.com/office/drawing/2014/main" id="{22D2C620-8939-4532-8CD4-B746D4B330B3}"/>
              </a:ext>
            </a:extLst>
          </p:cNvPr>
          <p:cNvSpPr>
            <a:spLocks noGrp="1"/>
          </p:cNvSpPr>
          <p:nvPr>
            <p:ph idx="1"/>
          </p:nvPr>
        </p:nvSpPr>
        <p:spPr/>
        <p:txBody>
          <a:bodyPr>
            <a:normAutofit/>
          </a:bodyPr>
          <a:lstStyle/>
          <a:p>
            <a:pPr marL="0" indent="0">
              <a:buNone/>
            </a:pPr>
            <a:r>
              <a:rPr lang="en-GB" sz="4000" dirty="0"/>
              <a:t>Gathered in consultation with over 450 children and young people.</a:t>
            </a:r>
          </a:p>
          <a:p>
            <a:endParaRPr lang="en-GB" sz="4000" dirty="0"/>
          </a:p>
          <a:p>
            <a:r>
              <a:rPr lang="en-GB" sz="4000" dirty="0"/>
              <a:t>What do you hope your parents and carers will do to help you develop good mental health and emotional wellbeing?</a:t>
            </a:r>
          </a:p>
        </p:txBody>
      </p:sp>
    </p:spTree>
    <p:extLst>
      <p:ext uri="{BB962C8B-B14F-4D97-AF65-F5344CB8AC3E}">
        <p14:creationId xmlns:p14="http://schemas.microsoft.com/office/powerpoint/2010/main" val="14892273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1699668-EB9C-4D54-B88F-3227128132B3}"/>
              </a:ext>
            </a:extLst>
          </p:cNvPr>
          <p:cNvSpPr>
            <a:spLocks noGrp="1"/>
          </p:cNvSpPr>
          <p:nvPr>
            <p:ph type="ftr" sz="quarter" idx="11"/>
          </p:nvPr>
        </p:nvSpPr>
        <p:spPr/>
        <p:txBody>
          <a:bodyPr/>
          <a:lstStyle/>
          <a:p>
            <a:endParaRPr lang="en-GB"/>
          </a:p>
        </p:txBody>
      </p:sp>
      <p:pic>
        <p:nvPicPr>
          <p:cNvPr id="6" name="Picture 5">
            <a:extLst>
              <a:ext uri="{FF2B5EF4-FFF2-40B4-BE49-F238E27FC236}">
                <a16:creationId xmlns:a16="http://schemas.microsoft.com/office/drawing/2014/main" id="{9065B5E4-E1E9-4C75-8FB9-0C937AA1E8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1810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C115E9-53E3-4AB1-8E21-42A537F1E66C}"/>
              </a:ext>
            </a:extLst>
          </p:cNvPr>
          <p:cNvSpPr>
            <a:spLocks noGrp="1"/>
          </p:cNvSpPr>
          <p:nvPr>
            <p:ph type="ctrTitle"/>
          </p:nvPr>
        </p:nvSpPr>
        <p:spPr>
          <a:xfrm>
            <a:off x="1088136" y="1432223"/>
            <a:ext cx="9930384" cy="3035808"/>
          </a:xfrm>
        </p:spPr>
        <p:txBody>
          <a:bodyPr/>
          <a:lstStyle/>
          <a:p>
            <a:r>
              <a:rPr lang="en-GB" sz="8000" dirty="0"/>
              <a:t>Questions / comments</a:t>
            </a:r>
          </a:p>
        </p:txBody>
      </p:sp>
    </p:spTree>
    <p:extLst>
      <p:ext uri="{BB962C8B-B14F-4D97-AF65-F5344CB8AC3E}">
        <p14:creationId xmlns:p14="http://schemas.microsoft.com/office/powerpoint/2010/main" val="139129932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4AC85-999B-46CD-9A95-580043AC2371}"/>
              </a:ext>
            </a:extLst>
          </p:cNvPr>
          <p:cNvSpPr>
            <a:spLocks noGrp="1"/>
          </p:cNvSpPr>
          <p:nvPr>
            <p:ph type="ctrTitle"/>
          </p:nvPr>
        </p:nvSpPr>
        <p:spPr/>
        <p:txBody>
          <a:bodyPr/>
          <a:lstStyle/>
          <a:p>
            <a:r>
              <a:rPr lang="en-GB" dirty="0"/>
              <a:t>Thank you</a:t>
            </a:r>
          </a:p>
        </p:txBody>
      </p:sp>
    </p:spTree>
    <p:extLst>
      <p:ext uri="{BB962C8B-B14F-4D97-AF65-F5344CB8AC3E}">
        <p14:creationId xmlns:p14="http://schemas.microsoft.com/office/powerpoint/2010/main" val="2256797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1495</TotalTime>
  <Words>2230</Words>
  <Application>Microsoft Office PowerPoint</Application>
  <PresentationFormat>Widescreen</PresentationFormat>
  <Paragraphs>233</Paragraphs>
  <Slides>31</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Calibri Light</vt:lpstr>
      <vt:lpstr>Nunito</vt:lpstr>
      <vt:lpstr>Rockwell</vt:lpstr>
      <vt:lpstr>Rockwell Condensed</vt:lpstr>
      <vt:lpstr>Wingdings</vt:lpstr>
      <vt:lpstr>Wood Type</vt:lpstr>
      <vt:lpstr>Health &amp; wellbeing @trinity</vt:lpstr>
      <vt:lpstr>PowerPoint Presentation</vt:lpstr>
      <vt:lpstr>Two aspects to consider</vt:lpstr>
      <vt:lpstr>PowerPoint Presentation</vt:lpstr>
      <vt:lpstr>PowerPoint Presentation</vt:lpstr>
      <vt:lpstr>What is the resource?</vt:lpstr>
      <vt:lpstr>Why has it been developed?</vt:lpstr>
      <vt:lpstr>Is the RSHP resource age and stage appropriate?</vt:lpstr>
      <vt:lpstr>Early Level</vt:lpstr>
      <vt:lpstr>Early Level</vt:lpstr>
      <vt:lpstr>First Level</vt:lpstr>
      <vt:lpstr>First Level</vt:lpstr>
      <vt:lpstr>Second Level</vt:lpstr>
      <vt:lpstr>Second Level</vt:lpstr>
      <vt:lpstr>Parents and Carers</vt:lpstr>
      <vt:lpstr>PowerPoint Presentation</vt:lpstr>
      <vt:lpstr>PowerPoint Presentation</vt:lpstr>
      <vt:lpstr>PowerPoint Presentation</vt:lpstr>
      <vt:lpstr>Questions / comments</vt:lpstr>
      <vt:lpstr>Mental health &amp; emotional wellbeing</vt:lpstr>
      <vt:lpstr>PowerPoint Presentation</vt:lpstr>
      <vt:lpstr>Being well, staying well</vt:lpstr>
      <vt:lpstr>PowerPoint Presentation</vt:lpstr>
      <vt:lpstr>PowerPoint Presentation</vt:lpstr>
      <vt:lpstr>Suggestions? </vt:lpstr>
      <vt:lpstr>PowerPoint Presentation</vt:lpstr>
      <vt:lpstr>Mental health &amp; emotional wellbeing</vt:lpstr>
      <vt:lpstr>Pupil voice</vt:lpstr>
      <vt:lpstr>PowerPoint Presentation</vt:lpstr>
      <vt:lpstr>Questions / comments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are we doing?</dc:title>
  <dc:creator>Colin McLean</dc:creator>
  <cp:lastModifiedBy>Jacqueline Scott</cp:lastModifiedBy>
  <cp:revision>127</cp:revision>
  <dcterms:created xsi:type="dcterms:W3CDTF">2018-06-09T09:14:33Z</dcterms:created>
  <dcterms:modified xsi:type="dcterms:W3CDTF">2020-02-18T21:16:11Z</dcterms:modified>
</cp:coreProperties>
</file>